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9"/>
  </p:notesMasterIdLst>
  <p:handoutMasterIdLst>
    <p:handoutMasterId r:id="rId130"/>
  </p:handoutMasterIdLst>
  <p:sldIdLst>
    <p:sldId id="379" r:id="rId2"/>
    <p:sldId id="432" r:id="rId3"/>
    <p:sldId id="382" r:id="rId4"/>
    <p:sldId id="423" r:id="rId5"/>
    <p:sldId id="424" r:id="rId6"/>
    <p:sldId id="449" r:id="rId7"/>
    <p:sldId id="374" r:id="rId8"/>
    <p:sldId id="369" r:id="rId9"/>
    <p:sldId id="373" r:id="rId10"/>
    <p:sldId id="297" r:id="rId11"/>
    <p:sldId id="368" r:id="rId12"/>
    <p:sldId id="372" r:id="rId13"/>
    <p:sldId id="380" r:id="rId14"/>
    <p:sldId id="289" r:id="rId15"/>
    <p:sldId id="370" r:id="rId16"/>
    <p:sldId id="375" r:id="rId17"/>
    <p:sldId id="292" r:id="rId18"/>
    <p:sldId id="293" r:id="rId19"/>
    <p:sldId id="296" r:id="rId20"/>
    <p:sldId id="294" r:id="rId21"/>
    <p:sldId id="371" r:id="rId22"/>
    <p:sldId id="288" r:id="rId23"/>
    <p:sldId id="397" r:id="rId24"/>
    <p:sldId id="398" r:id="rId25"/>
    <p:sldId id="399" r:id="rId26"/>
    <p:sldId id="400" r:id="rId27"/>
    <p:sldId id="422" r:id="rId28"/>
    <p:sldId id="433" r:id="rId29"/>
    <p:sldId id="448" r:id="rId30"/>
    <p:sldId id="464" r:id="rId31"/>
    <p:sldId id="381" r:id="rId32"/>
    <p:sldId id="428" r:id="rId33"/>
    <p:sldId id="469" r:id="rId34"/>
    <p:sldId id="426" r:id="rId35"/>
    <p:sldId id="452" r:id="rId36"/>
    <p:sldId id="377" r:id="rId37"/>
    <p:sldId id="363" r:id="rId38"/>
    <p:sldId id="362" r:id="rId39"/>
    <p:sldId id="361" r:id="rId40"/>
    <p:sldId id="360" r:id="rId41"/>
    <p:sldId id="359" r:id="rId42"/>
    <p:sldId id="358" r:id="rId43"/>
    <p:sldId id="376" r:id="rId44"/>
    <p:sldId id="413" r:id="rId45"/>
    <p:sldId id="396" r:id="rId46"/>
    <p:sldId id="401" r:id="rId47"/>
    <p:sldId id="402" r:id="rId48"/>
    <p:sldId id="403" r:id="rId49"/>
    <p:sldId id="404" r:id="rId50"/>
    <p:sldId id="450" r:id="rId51"/>
    <p:sldId id="465" r:id="rId52"/>
    <p:sldId id="383" r:id="rId53"/>
    <p:sldId id="451" r:id="rId54"/>
    <p:sldId id="429" r:id="rId55"/>
    <p:sldId id="355" r:id="rId56"/>
    <p:sldId id="354" r:id="rId57"/>
    <p:sldId id="366" r:id="rId58"/>
    <p:sldId id="455" r:id="rId59"/>
    <p:sldId id="353" r:id="rId60"/>
    <p:sldId id="367" r:id="rId61"/>
    <p:sldId id="356" r:id="rId62"/>
    <p:sldId id="348" r:id="rId63"/>
    <p:sldId id="357" r:id="rId64"/>
    <p:sldId id="352" r:id="rId65"/>
    <p:sldId id="350" r:id="rId66"/>
    <p:sldId id="351" r:id="rId67"/>
    <p:sldId id="365" r:id="rId68"/>
    <p:sldId id="349" r:id="rId69"/>
    <p:sldId id="364" r:id="rId70"/>
    <p:sldId id="384" r:id="rId71"/>
    <p:sldId id="385" r:id="rId72"/>
    <p:sldId id="386" r:id="rId73"/>
    <p:sldId id="405" r:id="rId74"/>
    <p:sldId id="406" r:id="rId75"/>
    <p:sldId id="407" r:id="rId76"/>
    <p:sldId id="408" r:id="rId77"/>
    <p:sldId id="438" r:id="rId78"/>
    <p:sldId id="453" r:id="rId79"/>
    <p:sldId id="454" r:id="rId80"/>
    <p:sldId id="466" r:id="rId81"/>
    <p:sldId id="387" r:id="rId82"/>
    <p:sldId id="431" r:id="rId83"/>
    <p:sldId id="470" r:id="rId84"/>
    <p:sldId id="430" r:id="rId85"/>
    <p:sldId id="414" r:id="rId86"/>
    <p:sldId id="415" r:id="rId87"/>
    <p:sldId id="461" r:id="rId88"/>
    <p:sldId id="343" r:id="rId89"/>
    <p:sldId id="341" r:id="rId90"/>
    <p:sldId id="339" r:id="rId91"/>
    <p:sldId id="338" r:id="rId92"/>
    <p:sldId id="347" r:id="rId93"/>
    <p:sldId id="342" r:id="rId94"/>
    <p:sldId id="340" r:id="rId95"/>
    <p:sldId id="346" r:id="rId96"/>
    <p:sldId id="345" r:id="rId97"/>
    <p:sldId id="344" r:id="rId98"/>
    <p:sldId id="388" r:id="rId99"/>
    <p:sldId id="458" r:id="rId100"/>
    <p:sldId id="389" r:id="rId101"/>
    <p:sldId id="390" r:id="rId102"/>
    <p:sldId id="457" r:id="rId103"/>
    <p:sldId id="459" r:id="rId104"/>
    <p:sldId id="467" r:id="rId105"/>
    <p:sldId id="391" r:id="rId106"/>
    <p:sldId id="425" r:id="rId107"/>
    <p:sldId id="394" r:id="rId108"/>
    <p:sldId id="395" r:id="rId109"/>
    <p:sldId id="463" r:id="rId110"/>
    <p:sldId id="337" r:id="rId111"/>
    <p:sldId id="335" r:id="rId112"/>
    <p:sldId id="332" r:id="rId113"/>
    <p:sldId id="331" r:id="rId114"/>
    <p:sldId id="329" r:id="rId115"/>
    <p:sldId id="330" r:id="rId116"/>
    <p:sldId id="334" r:id="rId117"/>
    <p:sldId id="333" r:id="rId118"/>
    <p:sldId id="392" r:id="rId119"/>
    <p:sldId id="328" r:id="rId120"/>
    <p:sldId id="393" r:id="rId121"/>
    <p:sldId id="409" r:id="rId122"/>
    <p:sldId id="410" r:id="rId123"/>
    <p:sldId id="411" r:id="rId124"/>
    <p:sldId id="412" r:id="rId125"/>
    <p:sldId id="439" r:id="rId126"/>
    <p:sldId id="460" r:id="rId127"/>
    <p:sldId id="468" r:id="rId128"/>
  </p:sldIdLst>
  <p:sldSz cx="9144000" cy="6858000" type="screen4x3"/>
  <p:notesSz cx="6797675" cy="9926638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7" autoAdjust="0"/>
  </p:normalViewPr>
  <p:slideViewPr>
    <p:cSldViewPr>
      <p:cViewPr varScale="1">
        <p:scale>
          <a:sx n="104" d="100"/>
          <a:sy n="104" d="100"/>
        </p:scale>
        <p:origin x="18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035FEC-D462-4EBA-A839-79F66D2823EA}" type="datetimeFigureOut">
              <a:rPr lang="nl-NL"/>
              <a:pPr>
                <a:defRPr/>
              </a:pPr>
              <a:t>26-6-2016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FDC995-095B-4573-B930-9AB88933E6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304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3EE4D-F95D-4685-9A8E-3E93094912F3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70C8F-415D-4B05-8294-2FF6DAA79D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46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60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83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94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81831-D378-46BE-AFE8-64A64678DC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69DED-CCED-476D-9EF7-AF76DFE311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B4A78-5BAC-4813-90A6-57AEA392E2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6A06A-157A-41A7-B8D9-E2EA424C88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B042E-ACB7-4612-936A-6772755BFB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4A5BA-514A-41D1-98FD-8941DEA19B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A4EBB-1CFC-4B5B-8E9F-01889A242F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44713-B598-494C-8D24-7EA0E331DF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A583-2443-4CE4-AE7A-8E76309ECF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AE761-1E13-46DC-9C97-37FF5A259A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2E48F-D6C0-4F60-B428-052B2519BD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D12FC9F-144D-42F0-98F4-98A1196086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t1.gstatic.com/images?q=tbn:mOWtNC0H2uTDMM:http://muisonline.punt.nl/upload/vakanti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t1.gstatic.com/images?q=tbn:mOWtNC0H2uTDMM:http://muisonline.punt.nl/upload/vakanti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chemeClr val="tx1"/>
                </a:solidFill>
              </a:rPr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933825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4000" b="1"/>
              <a:t>Cursus 2 – Module 6</a:t>
            </a:r>
          </a:p>
          <a:p>
            <a:pPr eaLnBrk="1" hangingPunct="1">
              <a:lnSpc>
                <a:spcPct val="80000"/>
              </a:lnSpc>
            </a:pPr>
            <a:endParaRPr lang="nl-NL" sz="4000" b="1"/>
          </a:p>
          <a:p>
            <a:pPr eaLnBrk="1" hangingPunct="1">
              <a:lnSpc>
                <a:spcPct val="80000"/>
              </a:lnSpc>
            </a:pPr>
            <a:r>
              <a:rPr lang="nl-NL" sz="3600"/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511175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moeder – de vader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172" name="Picture 4" descr="spel%20wat%20is%20van%20mama%20en%20wat%20is%20van%20p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8315325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EEN MENING GEVEN</a:t>
            </a:r>
          </a:p>
        </p:txBody>
      </p:sp>
      <p:sp>
        <p:nvSpPr>
          <p:cNvPr id="747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dirty="0"/>
              <a:t>Vindt jij ……… leuk?</a:t>
            </a:r>
          </a:p>
          <a:p>
            <a:pPr eaLnBrk="1" hangingPunct="1">
              <a:buFontTx/>
              <a:buNone/>
            </a:pPr>
            <a:endParaRPr lang="nl-NL" dirty="0"/>
          </a:p>
          <a:p>
            <a:pPr eaLnBrk="1" hangingPunct="1">
              <a:buFontTx/>
              <a:buNone/>
            </a:pPr>
            <a:endParaRPr lang="nl-NL" dirty="0"/>
          </a:p>
          <a:p>
            <a:pPr eaLnBrk="1" hangingPunct="1">
              <a:buFontTx/>
              <a:buNone/>
            </a:pPr>
            <a:r>
              <a:rPr lang="nl-NL" dirty="0"/>
              <a:t>Ja! ik vind het (juist) leuk.</a:t>
            </a:r>
          </a:p>
          <a:p>
            <a:pPr eaLnBrk="1" hangingPunct="1">
              <a:buFontTx/>
              <a:buNone/>
            </a:pPr>
            <a:r>
              <a:rPr lang="nl-NL" dirty="0"/>
              <a:t>Nee! ik vind het (helemaal) niet leuk.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Iets bevestigen / tegenspreken</a:t>
            </a:r>
          </a:p>
        </p:txBody>
      </p:sp>
      <p:sp>
        <p:nvSpPr>
          <p:cNvPr id="757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r>
              <a:rPr lang="nl-NL"/>
              <a:t>ik vind het juist wel leuk</a:t>
            </a:r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r>
              <a:rPr lang="nl-NL"/>
              <a:t>ik vind het helemaal niet leuk.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Zinnen meer zinsdelen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u="sng" dirty="0"/>
              <a:t>Wat gaan we doen? </a:t>
            </a:r>
            <a:r>
              <a:rPr lang="nl-NL" sz="2800" u="sng" dirty="0" err="1"/>
              <a:t>Binnenkring</a:t>
            </a:r>
            <a:r>
              <a:rPr lang="nl-NL" sz="2800" u="sng" dirty="0"/>
              <a:t>/buitenkring</a:t>
            </a:r>
          </a:p>
          <a:p>
            <a:r>
              <a:rPr lang="nl-NL" sz="2800" dirty="0"/>
              <a:t>Maak een binnen- en buitenkring</a:t>
            </a:r>
          </a:p>
          <a:p>
            <a:r>
              <a:rPr lang="nl-NL" sz="2800" dirty="0"/>
              <a:t>De </a:t>
            </a:r>
            <a:r>
              <a:rPr lang="nl-NL" sz="2800" dirty="0" err="1"/>
              <a:t>binnenkring</a:t>
            </a:r>
            <a:r>
              <a:rPr lang="nl-NL" sz="2800" dirty="0"/>
              <a:t> vraagt: wat vind jij leuk?</a:t>
            </a:r>
          </a:p>
          <a:p>
            <a:r>
              <a:rPr lang="nl-NL" sz="2800" dirty="0"/>
              <a:t>De buitenkring antwoord: ik vind …. leuk</a:t>
            </a:r>
          </a:p>
          <a:p>
            <a:r>
              <a:rPr lang="nl-NL" sz="2800" dirty="0"/>
              <a:t>Daarna: wat vind jij niet leuk? Buitenkring antw.</a:t>
            </a:r>
          </a:p>
          <a:p>
            <a:r>
              <a:rPr lang="nl-NL" sz="2800" dirty="0"/>
              <a:t>De </a:t>
            </a:r>
            <a:r>
              <a:rPr lang="nl-NL" sz="2800" dirty="0" err="1"/>
              <a:t>binnenkring</a:t>
            </a:r>
            <a:r>
              <a:rPr lang="nl-NL" sz="2800" dirty="0"/>
              <a:t> draait door</a:t>
            </a:r>
          </a:p>
          <a:p>
            <a:r>
              <a:rPr lang="nl-NL" sz="2800" dirty="0"/>
              <a:t>De buitenkring stelt nu de vragen en de </a:t>
            </a:r>
            <a:r>
              <a:rPr lang="nl-NL" sz="2800" dirty="0" err="1"/>
              <a:t>binnenkring</a:t>
            </a:r>
            <a:r>
              <a:rPr lang="nl-NL" sz="2800" dirty="0"/>
              <a:t> geeft antwoord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648561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nl-NL" sz="3600" dirty="0" err="1"/>
              <a:t>Persoonsaanduidende</a:t>
            </a:r>
            <a:r>
              <a:rPr lang="nl-NL" sz="3600" dirty="0"/>
              <a:t> 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nl-NL" dirty="0"/>
              <a:t>Wat gaan we doen? Tweetalcoach</a:t>
            </a:r>
          </a:p>
          <a:p>
            <a:r>
              <a:rPr lang="nl-NL" dirty="0"/>
              <a:t>Leerkracht maakt tweetallen</a:t>
            </a:r>
          </a:p>
          <a:p>
            <a:r>
              <a:rPr lang="nl-NL" dirty="0"/>
              <a:t>Ene leerling maakt een w/w/w zin met de woorden van de dag</a:t>
            </a:r>
          </a:p>
          <a:p>
            <a:r>
              <a:rPr lang="nl-NL" dirty="0"/>
              <a:t>Andere leerling vervangt ‘</a:t>
            </a:r>
            <a:r>
              <a:rPr lang="nl-NL" dirty="0">
                <a:solidFill>
                  <a:srgbClr val="FFC000"/>
                </a:solidFill>
              </a:rPr>
              <a:t>wie</a:t>
            </a:r>
            <a:r>
              <a:rPr lang="nl-NL" dirty="0"/>
              <a:t>’ door een </a:t>
            </a:r>
            <a:r>
              <a:rPr lang="nl-NL" dirty="0" err="1"/>
              <a:t>pers.aanduidend</a:t>
            </a:r>
            <a:r>
              <a:rPr lang="nl-NL" dirty="0"/>
              <a:t> woord</a:t>
            </a:r>
          </a:p>
          <a:p>
            <a:r>
              <a:rPr lang="nl-NL" dirty="0" err="1"/>
              <a:t>Bijv</a:t>
            </a:r>
            <a:r>
              <a:rPr lang="nl-NL" dirty="0"/>
              <a:t>: </a:t>
            </a: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</a:t>
            </a:r>
            <a:r>
              <a:rPr lang="nl-NL" dirty="0">
                <a:solidFill>
                  <a:srgbClr val="FFC000"/>
                </a:solidFill>
              </a:rPr>
              <a:t>meisje</a:t>
            </a:r>
            <a:r>
              <a:rPr lang="nl-NL" dirty="0"/>
              <a:t> houdt van fietsen</a:t>
            </a:r>
          </a:p>
          <a:p>
            <a:pPr marL="0" indent="0">
              <a:buNone/>
            </a:pPr>
            <a:r>
              <a:rPr lang="nl-NL" dirty="0">
                <a:solidFill>
                  <a:srgbClr val="FFC000"/>
                </a:solidFill>
              </a:rPr>
              <a:t>           zij </a:t>
            </a:r>
            <a:r>
              <a:rPr lang="nl-NL" dirty="0"/>
              <a:t>houdt van fietsen</a:t>
            </a:r>
          </a:p>
        </p:txBody>
      </p:sp>
    </p:spTree>
    <p:extLst>
      <p:ext uri="{BB962C8B-B14F-4D97-AF65-F5344CB8AC3E}">
        <p14:creationId xmlns:p14="http://schemas.microsoft.com/office/powerpoint/2010/main" val="2021022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18925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5</a:t>
            </a:r>
          </a:p>
        </p:txBody>
      </p:sp>
      <p:sp>
        <p:nvSpPr>
          <p:cNvPr id="768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leuk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boksen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gymmen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raden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eaLnBrk="1" hangingPunct="1">
              <a:buFontTx/>
              <a:buNone/>
            </a:pPr>
            <a:r>
              <a:rPr lang="nl-NL" dirty="0"/>
              <a:t>ik vind het (juist) leuk.</a:t>
            </a:r>
          </a:p>
          <a:p>
            <a:pPr eaLnBrk="1" hangingPunct="1">
              <a:buFontTx/>
              <a:buNone/>
            </a:pPr>
            <a:r>
              <a:rPr lang="nl-NL" dirty="0"/>
              <a:t>ik vind het (helemaal) niet leuk.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240360" cy="33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9039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EU / UI</a:t>
            </a:r>
          </a:p>
        </p:txBody>
      </p:sp>
      <p:sp>
        <p:nvSpPr>
          <p:cNvPr id="94211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eaLnBrk="1" hangingPunct="1">
              <a:buFontTx/>
              <a:buNone/>
            </a:pPr>
            <a:r>
              <a:rPr lang="nl-NL" dirty="0"/>
              <a:t>REUK</a:t>
            </a:r>
          </a:p>
          <a:p>
            <a:pPr eaLnBrk="1" hangingPunct="1">
              <a:buFontTx/>
              <a:buNone/>
            </a:pPr>
            <a:r>
              <a:rPr lang="nl-NL" dirty="0"/>
              <a:t>GEUR</a:t>
            </a:r>
          </a:p>
          <a:p>
            <a:pPr eaLnBrk="1" hangingPunct="1">
              <a:buFontTx/>
              <a:buNone/>
            </a:pPr>
            <a:r>
              <a:rPr lang="nl-NL" dirty="0"/>
              <a:t>LEUK</a:t>
            </a:r>
          </a:p>
          <a:p>
            <a:pPr eaLnBrk="1" hangingPunct="1">
              <a:buFontTx/>
              <a:buNone/>
            </a:pPr>
            <a:r>
              <a:rPr lang="nl-NL" dirty="0"/>
              <a:t>NEUS</a:t>
            </a:r>
          </a:p>
          <a:p>
            <a:pPr eaLnBrk="1" hangingPunct="1">
              <a:buFontTx/>
              <a:buNone/>
            </a:pPr>
            <a:r>
              <a:rPr lang="nl-NL" dirty="0"/>
              <a:t>PEUK</a:t>
            </a:r>
          </a:p>
          <a:p>
            <a:pPr eaLnBrk="1" hangingPunct="1">
              <a:buFontTx/>
              <a:buNone/>
            </a:pPr>
            <a:r>
              <a:rPr lang="nl-NL" dirty="0"/>
              <a:t>HEUS</a:t>
            </a:r>
          </a:p>
          <a:p>
            <a:pPr eaLnBrk="1" hangingPunct="1">
              <a:buFontTx/>
              <a:buNone/>
            </a:pPr>
            <a:r>
              <a:rPr lang="nl-NL" dirty="0"/>
              <a:t>BEUK</a:t>
            </a:r>
          </a:p>
          <a:p>
            <a:pPr eaLnBrk="1" hangingPunct="1">
              <a:buFontTx/>
              <a:buNone/>
            </a:pPr>
            <a:r>
              <a:rPr lang="nl-NL" dirty="0"/>
              <a:t>DEUR</a:t>
            </a:r>
          </a:p>
          <a:p>
            <a:pPr eaLnBrk="1" hangingPunct="1">
              <a:buFontTx/>
              <a:buNone/>
            </a:pPr>
            <a:r>
              <a:rPr lang="nl-NL" dirty="0"/>
              <a:t>DEUK</a:t>
            </a:r>
          </a:p>
          <a:p>
            <a:pPr eaLnBrk="1" hangingPunct="1">
              <a:buFontTx/>
              <a:buNone/>
            </a:pPr>
            <a:r>
              <a:rPr lang="nl-NL" dirty="0"/>
              <a:t>GEUS</a:t>
            </a:r>
          </a:p>
          <a:p>
            <a:pPr eaLnBrk="1" hangingPunct="1">
              <a:buFontTx/>
              <a:buNone/>
            </a:pPr>
            <a:r>
              <a:rPr lang="nl-NL" dirty="0"/>
              <a:t>SNEU</a:t>
            </a:r>
          </a:p>
          <a:p>
            <a:pPr eaLnBrk="1" hangingPunct="1">
              <a:buFontTx/>
              <a:buNone/>
            </a:pPr>
            <a:r>
              <a:rPr lang="nl-NL" dirty="0"/>
              <a:t>KLEUM</a:t>
            </a:r>
          </a:p>
          <a:p>
            <a:pPr eaLnBrk="1" hangingPunct="1">
              <a:buFontTx/>
              <a:buNone/>
            </a:pPr>
            <a:r>
              <a:rPr lang="nl-NL" dirty="0"/>
              <a:t>PEUL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EU / UI</a:t>
            </a:r>
          </a:p>
        </p:txBody>
      </p:sp>
      <p:sp>
        <p:nvSpPr>
          <p:cNvPr id="95235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eaLnBrk="1" hangingPunct="1">
              <a:buFontTx/>
              <a:buNone/>
            </a:pPr>
            <a:r>
              <a:rPr lang="nl-NL" dirty="0"/>
              <a:t>HUIS</a:t>
            </a:r>
          </a:p>
          <a:p>
            <a:pPr eaLnBrk="1" hangingPunct="1">
              <a:buFontTx/>
              <a:buNone/>
            </a:pPr>
            <a:r>
              <a:rPr lang="nl-NL" dirty="0"/>
              <a:t>MUIS</a:t>
            </a:r>
          </a:p>
          <a:p>
            <a:pPr eaLnBrk="1" hangingPunct="1">
              <a:buFontTx/>
              <a:buNone/>
            </a:pPr>
            <a:r>
              <a:rPr lang="nl-NL" dirty="0"/>
              <a:t>RUIL</a:t>
            </a:r>
          </a:p>
          <a:p>
            <a:pPr eaLnBrk="1" hangingPunct="1">
              <a:buFontTx/>
              <a:buNone/>
            </a:pPr>
            <a:r>
              <a:rPr lang="nl-NL" dirty="0"/>
              <a:t>BUIK</a:t>
            </a:r>
          </a:p>
          <a:p>
            <a:pPr eaLnBrk="1" hangingPunct="1">
              <a:buFontTx/>
              <a:buNone/>
            </a:pPr>
            <a:r>
              <a:rPr lang="nl-NL" dirty="0"/>
              <a:t>UI</a:t>
            </a:r>
          </a:p>
          <a:p>
            <a:pPr eaLnBrk="1" hangingPunct="1">
              <a:buFontTx/>
              <a:buNone/>
            </a:pPr>
            <a:r>
              <a:rPr lang="nl-NL" dirty="0"/>
              <a:t>VUIL</a:t>
            </a:r>
          </a:p>
          <a:p>
            <a:pPr eaLnBrk="1" hangingPunct="1">
              <a:buFontTx/>
              <a:buNone/>
            </a:pPr>
            <a:r>
              <a:rPr lang="nl-NL" dirty="0"/>
              <a:t>BUIL</a:t>
            </a:r>
          </a:p>
          <a:p>
            <a:pPr eaLnBrk="1" hangingPunct="1">
              <a:buFontTx/>
              <a:buNone/>
            </a:pPr>
            <a:r>
              <a:rPr lang="nl-NL" dirty="0"/>
              <a:t>RUIS</a:t>
            </a:r>
          </a:p>
          <a:p>
            <a:pPr eaLnBrk="1" hangingPunct="1">
              <a:buFontTx/>
              <a:buNone/>
            </a:pPr>
            <a:r>
              <a:rPr lang="nl-NL" dirty="0"/>
              <a:t>THUIS</a:t>
            </a:r>
          </a:p>
          <a:p>
            <a:pPr eaLnBrk="1" hangingPunct="1">
              <a:buFontTx/>
              <a:buNone/>
            </a:pPr>
            <a:r>
              <a:rPr lang="nl-NL" dirty="0"/>
              <a:t>KUIP</a:t>
            </a:r>
          </a:p>
          <a:p>
            <a:pPr eaLnBrk="1" hangingPunct="1">
              <a:buFontTx/>
              <a:buNone/>
            </a:pPr>
            <a:r>
              <a:rPr lang="nl-NL" dirty="0"/>
              <a:t>DUIN</a:t>
            </a:r>
          </a:p>
          <a:p>
            <a:pPr eaLnBrk="1" hangingPunct="1">
              <a:buFontTx/>
              <a:buNone/>
            </a:pPr>
            <a:r>
              <a:rPr lang="nl-NL" dirty="0"/>
              <a:t>DUIK</a:t>
            </a:r>
          </a:p>
          <a:p>
            <a:pPr eaLnBrk="1" hangingPunct="1">
              <a:buFontTx/>
              <a:buNone/>
            </a:pPr>
            <a:r>
              <a:rPr lang="nl-NL" dirty="0"/>
              <a:t>RUIT</a:t>
            </a:r>
          </a:p>
          <a:p>
            <a:pPr eaLnBrk="1" hangingPunct="1">
              <a:buFontTx/>
              <a:buNone/>
            </a:pPr>
            <a:r>
              <a:rPr lang="nl-NL" dirty="0"/>
              <a:t>TUIN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672" y="5589588"/>
            <a:ext cx="5579641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 dirty="0"/>
              <a:t>  woord van de dag: droevig</a:t>
            </a:r>
          </a:p>
        </p:txBody>
      </p:sp>
      <p:pic>
        <p:nvPicPr>
          <p:cNvPr id="86020" name="Picture 4" descr="dyn002_original_300_321_pjpeg_2552952_bee0282a6731a0f31be354745acef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5888"/>
            <a:ext cx="4754563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81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pak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6" name="Picture 4" descr="kostu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0"/>
            <a:ext cx="3582988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7827" name="Picture 4" descr="BRI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4505325" cy="5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2916238" y="5949950"/>
            <a:ext cx="33131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nl-NL" sz="2800"/>
              <a:t>de brief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flat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8852" name="Picture 4" descr="FLA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576263"/>
            <a:ext cx="54387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koffer(s)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9876" name="Picture 4" descr="koff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33375"/>
            <a:ext cx="4932363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meneer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0900" name="Picture 4" descr="meneer%20aart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0"/>
            <a:ext cx="3589337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washandje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24" name="Picture 4" descr="was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47148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tandenborstel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2948" name="Picture 4" descr="Tandenbor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6913562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telefoon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3972" name="Picture 4" descr="fysic-dect-telefoon-fx-3900-(11163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54959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wegkruipen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4996" name="Picture 4" descr="hidden-c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4929188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704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eaLnBrk="1" hangingPunct="1"/>
            <a:endParaRPr lang="nl-NL" dirty="0"/>
          </a:p>
          <a:p>
            <a:pPr eaLnBrk="1" hangingPunct="1"/>
            <a:endParaRPr lang="nl-NL" dirty="0"/>
          </a:p>
          <a:p>
            <a:pPr eaLnBrk="1" hangingPunct="1"/>
            <a:endParaRPr lang="nl-NL" dirty="0"/>
          </a:p>
          <a:p>
            <a:pPr eaLnBrk="1" hangingPunct="1"/>
            <a:endParaRPr lang="nl-NL" dirty="0"/>
          </a:p>
          <a:p>
            <a:pPr eaLnBrk="1" hangingPunct="1"/>
            <a:endParaRPr lang="nl-NL" dirty="0"/>
          </a:p>
          <a:p>
            <a:pPr eaLnBrk="1" hangingPunct="1"/>
            <a:endParaRPr lang="nl-NL" dirty="0"/>
          </a:p>
          <a:p>
            <a:pPr marL="0" indent="0" eaLnBrk="1" hangingPunct="1">
              <a:buNone/>
            </a:pPr>
            <a:r>
              <a:rPr lang="nl-NL" dirty="0"/>
              <a:t>                        </a:t>
            </a:r>
          </a:p>
          <a:p>
            <a:pPr marL="0" indent="0" eaLnBrk="1" hangingPunct="1">
              <a:buNone/>
            </a:pPr>
            <a:r>
              <a:rPr lang="nl-NL" dirty="0"/>
              <a:t>                        eerder - later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6672"/>
            <a:ext cx="4464496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nergens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8068" name="Picture 4" descr="6a00d414389bb23c7f00e398bd35000003-320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5888"/>
            <a:ext cx="6875462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nl-NL" sz="2800" dirty="0">
                <a:solidFill>
                  <a:srgbClr val="FF0000"/>
                </a:solidFill>
              </a:rPr>
              <a:t>het </a:t>
            </a:r>
            <a:r>
              <a:rPr lang="nl-NL" sz="2800" dirty="0">
                <a:solidFill>
                  <a:schemeClr val="accent4"/>
                </a:solidFill>
              </a:rPr>
              <a:t>station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220" name="Picture 4" descr="centraal_station_antwerpen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547211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9091" name="Tijdelijke aanduiding voor inhoud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0"/>
            <a:ext cx="8315325" cy="56562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66068" y="5805264"/>
            <a:ext cx="61198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vooruit - achteruit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901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brief</a:t>
            </a:r>
          </a:p>
          <a:p>
            <a:pPr>
              <a:buFontTx/>
              <a:buNone/>
            </a:pPr>
            <a:r>
              <a:rPr lang="nl-NL"/>
              <a:t>de meneer</a:t>
            </a:r>
          </a:p>
          <a:p>
            <a:pPr>
              <a:buFontTx/>
              <a:buNone/>
            </a:pPr>
            <a:r>
              <a:rPr lang="nl-NL"/>
              <a:t>de washand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911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brief			de brieven</a:t>
            </a:r>
          </a:p>
          <a:p>
            <a:pPr>
              <a:buFontTx/>
              <a:buNone/>
            </a:pPr>
            <a:r>
              <a:rPr lang="nl-NL"/>
              <a:t>de meneer		de meneren (de heren)</a:t>
            </a:r>
          </a:p>
          <a:p>
            <a:pPr>
              <a:buFontTx/>
              <a:buNone/>
            </a:pPr>
            <a:r>
              <a:rPr lang="nl-NL"/>
              <a:t>de washand		de washanden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921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flat</a:t>
            </a:r>
          </a:p>
          <a:p>
            <a:pPr>
              <a:buFontTx/>
              <a:buNone/>
            </a:pPr>
            <a:r>
              <a:rPr lang="nl-NL"/>
              <a:t>de koffer</a:t>
            </a:r>
          </a:p>
          <a:p>
            <a:pPr>
              <a:buFontTx/>
              <a:buNone/>
            </a:pPr>
            <a:r>
              <a:rPr lang="nl-NL"/>
              <a:t>de tandenborstel</a:t>
            </a:r>
          </a:p>
          <a:p>
            <a:pPr>
              <a:buFontTx/>
              <a:buNone/>
            </a:pPr>
            <a:r>
              <a:rPr lang="nl-NL"/>
              <a:t>de telefoon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931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flat				de flats	</a:t>
            </a:r>
          </a:p>
          <a:p>
            <a:pPr>
              <a:buFontTx/>
              <a:buNone/>
            </a:pPr>
            <a:r>
              <a:rPr lang="nl-NL"/>
              <a:t>de koffer				de koffers</a:t>
            </a:r>
          </a:p>
          <a:p>
            <a:pPr>
              <a:buFontTx/>
              <a:buNone/>
            </a:pPr>
            <a:r>
              <a:rPr lang="nl-NL"/>
              <a:t>de tandenborstel		de tandenborstels</a:t>
            </a:r>
          </a:p>
          <a:p>
            <a:pPr>
              <a:buFontTx/>
              <a:buNone/>
            </a:pPr>
            <a:r>
              <a:rPr lang="nl-NL"/>
              <a:t>de telefoon			de telefoons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70345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96950"/>
          </a:xfrm>
        </p:spPr>
        <p:txBody>
          <a:bodyPr/>
          <a:lstStyle/>
          <a:p>
            <a:r>
              <a:rPr lang="nl-NL" sz="4000" dirty="0" err="1"/>
              <a:t>Persoonsaanduidende</a:t>
            </a:r>
            <a:r>
              <a:rPr lang="nl-NL" sz="4000" dirty="0"/>
              <a:t> 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nl-NL" u="sng" dirty="0"/>
              <a:t>Wat gaan we doen? Tweegesprek op tijd</a:t>
            </a:r>
          </a:p>
          <a:p>
            <a:r>
              <a:rPr lang="nl-NL" dirty="0"/>
              <a:t>Leerkracht maakt tweetallen</a:t>
            </a:r>
          </a:p>
          <a:p>
            <a:r>
              <a:rPr lang="nl-NL" dirty="0" err="1"/>
              <a:t>Ahv</a:t>
            </a:r>
            <a:r>
              <a:rPr lang="nl-NL" dirty="0"/>
              <a:t> de verhaalplaten op het </a:t>
            </a:r>
            <a:r>
              <a:rPr lang="nl-NL" dirty="0" err="1"/>
              <a:t>digibord</a:t>
            </a:r>
            <a:r>
              <a:rPr lang="nl-NL" dirty="0"/>
              <a:t> maken de leerlingen zinnen, zij gebruiken zoveel mogelijk </a:t>
            </a:r>
            <a:r>
              <a:rPr lang="nl-NL" dirty="0" err="1"/>
              <a:t>pers.aand.woorden</a:t>
            </a:r>
            <a:endParaRPr lang="nl-NL" dirty="0"/>
          </a:p>
          <a:p>
            <a:r>
              <a:rPr lang="nl-NL" dirty="0"/>
              <a:t>Leerling 1 vertelt over plaat 1</a:t>
            </a:r>
          </a:p>
          <a:p>
            <a:r>
              <a:rPr lang="nl-NL" dirty="0"/>
              <a:t>Leerling 2 vertelt over plaat 2 </a:t>
            </a:r>
            <a:r>
              <a:rPr lang="nl-NL" dirty="0" err="1"/>
              <a:t>etc</a:t>
            </a:r>
            <a:endParaRPr lang="nl-NL" dirty="0"/>
          </a:p>
          <a:p>
            <a:r>
              <a:rPr lang="nl-NL" dirty="0" err="1"/>
              <a:t>Bijv</a:t>
            </a:r>
            <a:r>
              <a:rPr lang="nl-NL" dirty="0"/>
              <a:t>: Opa </a:t>
            </a:r>
            <a:r>
              <a:rPr lang="nl-NL" dirty="0" err="1"/>
              <a:t>Wanja</a:t>
            </a:r>
            <a:r>
              <a:rPr lang="nl-NL" dirty="0"/>
              <a:t> knuffelt Igor. </a:t>
            </a:r>
          </a:p>
          <a:p>
            <a:pPr marL="0" indent="0">
              <a:buNone/>
            </a:pPr>
            <a:r>
              <a:rPr lang="nl-NL" dirty="0">
                <a:solidFill>
                  <a:srgbClr val="FFC000"/>
                </a:solidFill>
              </a:rPr>
              <a:t>           Hij </a:t>
            </a:r>
            <a:r>
              <a:rPr lang="nl-NL" dirty="0"/>
              <a:t>knuffelt Igor en zit in de auto.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26172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85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243" name="Tijdelijke aanduiding voor inhoud 3" descr="tre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59911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844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de trein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vakantie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268" name="Picture 4" descr="vakanti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15888"/>
            <a:ext cx="46672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vliegtuig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292" name="Picture 4" descr="jc7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6911975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7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wiel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3316" name="Picture 4" descr="wi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11175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zoen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4340" name="Picture 4" descr="nl-kleurplaat-kleurplaten-foto-de-kus-p64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38687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denken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5364" name="Picture 4" descr="nl-kleurplaat-kleurplaten-foto-denken-p116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38227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druk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6388" name="Picture 4" descr="Schiphol_162965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488238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openbaar vervoer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ov-chipkaart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</a:t>
            </a:r>
            <a:r>
              <a:rPr lang="nl-NL"/>
              <a:t>e </a:t>
            </a:r>
            <a:r>
              <a:rPr lang="nl-NL" dirty="0"/>
              <a:t>bushalte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08920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31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rustig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7412" name="Picture 4" descr="Schiphol_143093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7345363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11413" y="5946775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iedereen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8436" name="Picture 4" descr="iedereen-op-aa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76103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vrolijk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9460" name="Picture 5" descr="vrolijk-meis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88913"/>
            <a:ext cx="5616575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bloem			</a:t>
            </a:r>
          </a:p>
          <a:p>
            <a:pPr>
              <a:buFontTx/>
              <a:buNone/>
            </a:pPr>
            <a:r>
              <a:rPr lang="nl-NL"/>
              <a:t>de hoed			</a:t>
            </a:r>
          </a:p>
          <a:p>
            <a:pPr>
              <a:buFontTx/>
              <a:buNone/>
            </a:pPr>
            <a:r>
              <a:rPr lang="nl-NL"/>
              <a:t>het pak			</a:t>
            </a:r>
          </a:p>
          <a:p>
            <a:pPr>
              <a:buFontTx/>
              <a:buNone/>
            </a:pPr>
            <a:r>
              <a:rPr lang="nl-NL"/>
              <a:t>de trein		</a:t>
            </a:r>
          </a:p>
          <a:p>
            <a:pPr>
              <a:buFontTx/>
              <a:buNone/>
            </a:pPr>
            <a:r>
              <a:rPr lang="nl-NL"/>
              <a:t>het vliegtuig		</a:t>
            </a:r>
          </a:p>
          <a:p>
            <a:pPr>
              <a:buFontTx/>
              <a:buNone/>
            </a:pPr>
            <a:r>
              <a:rPr lang="nl-NL"/>
              <a:t>het wiel			</a:t>
            </a:r>
          </a:p>
          <a:p>
            <a:pPr>
              <a:buFontTx/>
              <a:buNone/>
            </a:pPr>
            <a:r>
              <a:rPr lang="nl-NL"/>
              <a:t>de zoen		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bloem			de bloemen	</a:t>
            </a:r>
          </a:p>
          <a:p>
            <a:pPr>
              <a:buFontTx/>
              <a:buNone/>
            </a:pPr>
            <a:r>
              <a:rPr lang="nl-NL"/>
              <a:t>de hoed			de hoeden</a:t>
            </a:r>
          </a:p>
          <a:p>
            <a:pPr>
              <a:buFontTx/>
              <a:buNone/>
            </a:pPr>
            <a:r>
              <a:rPr lang="nl-NL"/>
              <a:t>het pak			de pakken</a:t>
            </a:r>
          </a:p>
          <a:p>
            <a:pPr>
              <a:buFontTx/>
              <a:buNone/>
            </a:pPr>
            <a:r>
              <a:rPr lang="nl-NL"/>
              <a:t>de trein			de treinen</a:t>
            </a:r>
          </a:p>
          <a:p>
            <a:pPr>
              <a:buFontTx/>
              <a:buNone/>
            </a:pPr>
            <a:r>
              <a:rPr lang="nl-NL"/>
              <a:t>het vliegtuig		de vliegtuigen</a:t>
            </a:r>
          </a:p>
          <a:p>
            <a:pPr>
              <a:buFontTx/>
              <a:buNone/>
            </a:pPr>
            <a:r>
              <a:rPr lang="nl-NL"/>
              <a:t>het wiel			de wielen</a:t>
            </a:r>
          </a:p>
          <a:p>
            <a:pPr>
              <a:buFontTx/>
              <a:buNone/>
            </a:pPr>
            <a:r>
              <a:rPr lang="nl-NL"/>
              <a:t>de zoen			de zoenen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koffer			</a:t>
            </a:r>
          </a:p>
          <a:p>
            <a:pPr>
              <a:buFontTx/>
              <a:buNone/>
            </a:pPr>
            <a:r>
              <a:rPr lang="nl-NL"/>
              <a:t>de moeder			</a:t>
            </a:r>
          </a:p>
          <a:p>
            <a:pPr>
              <a:buFontTx/>
              <a:buNone/>
            </a:pPr>
            <a:r>
              <a:rPr lang="nl-NL"/>
              <a:t>het station			</a:t>
            </a:r>
          </a:p>
          <a:p>
            <a:pPr>
              <a:buFontTx/>
              <a:buNone/>
            </a:pPr>
            <a:r>
              <a:rPr lang="nl-NL"/>
              <a:t>de vader			</a:t>
            </a:r>
          </a:p>
          <a:p>
            <a:pPr>
              <a:buFontTx/>
              <a:buNone/>
            </a:pPr>
            <a:r>
              <a:rPr lang="nl-NL"/>
              <a:t>de vakantie			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koffer				de koffers</a:t>
            </a:r>
          </a:p>
          <a:p>
            <a:pPr>
              <a:buFontTx/>
              <a:buNone/>
            </a:pPr>
            <a:r>
              <a:rPr lang="nl-NL"/>
              <a:t>de moeder			de moeders</a:t>
            </a:r>
          </a:p>
          <a:p>
            <a:pPr>
              <a:buFontTx/>
              <a:buNone/>
            </a:pPr>
            <a:r>
              <a:rPr lang="nl-NL"/>
              <a:t>het station			de stations</a:t>
            </a:r>
          </a:p>
          <a:p>
            <a:pPr>
              <a:buFontTx/>
              <a:buNone/>
            </a:pPr>
            <a:r>
              <a:rPr lang="nl-NL"/>
              <a:t>de vader				de vaders</a:t>
            </a:r>
          </a:p>
          <a:p>
            <a:pPr>
              <a:buFontTx/>
              <a:buNone/>
            </a:pPr>
            <a:r>
              <a:rPr lang="nl-NL"/>
              <a:t>de vakantie			de vakanties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poster-posters.nl/images/rb_1463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638"/>
            <a:ext cx="8781442" cy="642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74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183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964" y="44624"/>
            <a:ext cx="8229600" cy="936104"/>
          </a:xfrm>
        </p:spPr>
        <p:txBody>
          <a:bodyPr/>
          <a:lstStyle/>
          <a:p>
            <a:r>
              <a:rPr lang="nl-NL" sz="3200" dirty="0"/>
              <a:t>Zinnen meer zinsdelen/werkwoorden </a:t>
            </a:r>
            <a:r>
              <a:rPr lang="nl-NL" sz="3200" dirty="0" err="1"/>
              <a:t>tt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8964" y="988760"/>
            <a:ext cx="8229600" cy="4525963"/>
          </a:xfrm>
        </p:spPr>
        <p:txBody>
          <a:bodyPr/>
          <a:lstStyle/>
          <a:p>
            <a:r>
              <a:rPr lang="nl-NL" u="sng" dirty="0"/>
              <a:t>Wat gaan we doen? Tafelrondje</a:t>
            </a:r>
          </a:p>
          <a:p>
            <a:r>
              <a:rPr lang="nl-NL" dirty="0"/>
              <a:t>Elke leerling krijgt setje w/w/w stroken</a:t>
            </a:r>
          </a:p>
          <a:p>
            <a:r>
              <a:rPr lang="nl-NL" dirty="0"/>
              <a:t>1e leerling houdt de gele strook omhoog en zegt een persoon</a:t>
            </a:r>
          </a:p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leerling houdt de rode strook omhoog en zegt een werkwoord (vervoegen!)</a:t>
            </a:r>
          </a:p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leerling houdt de bruine of paarse strook omhoog en maakt de zin af</a:t>
            </a:r>
          </a:p>
          <a:p>
            <a:r>
              <a:rPr lang="nl-NL" dirty="0"/>
              <a:t>4</a:t>
            </a:r>
            <a:r>
              <a:rPr lang="nl-NL" baseline="30000" dirty="0"/>
              <a:t>e</a:t>
            </a:r>
            <a:r>
              <a:rPr lang="nl-NL" dirty="0"/>
              <a:t> leerling herhaalt de hele zin</a:t>
            </a:r>
          </a:p>
          <a:p>
            <a:r>
              <a:rPr lang="nl-NL" dirty="0"/>
              <a:t>Opnieuw (</a:t>
            </a:r>
            <a:r>
              <a:rPr lang="nl-NL" dirty="0" err="1"/>
              <a:t>evt</a:t>
            </a:r>
            <a:r>
              <a:rPr lang="nl-NL" dirty="0"/>
              <a:t> over het verhaal </a:t>
            </a:r>
            <a:r>
              <a:rPr lang="nl-NL" dirty="0" err="1"/>
              <a:t>vd</a:t>
            </a:r>
            <a:r>
              <a:rPr lang="nl-NL" dirty="0"/>
              <a:t> dag)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834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/>
          </a:p>
        </p:txBody>
      </p:sp>
      <p:pic>
        <p:nvPicPr>
          <p:cNvPr id="3076" name="Picture 2" descr="http://t1.gstatic.com/images?q=tbn:mOWtNC0H2uTDMM:http://muisonline.punt.nl/upload/vakanti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00113" y="0"/>
            <a:ext cx="68754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43608" y="5789612"/>
            <a:ext cx="741610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Woord van de dag: zich verheugen 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300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2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vliegtuig</a:t>
            </a:r>
          </a:p>
          <a:p>
            <a:r>
              <a:rPr lang="nl-NL" dirty="0"/>
              <a:t>zich verheugen op</a:t>
            </a:r>
          </a:p>
          <a:p>
            <a:r>
              <a:rPr lang="nl-NL" dirty="0"/>
              <a:t>de vakantie</a:t>
            </a:r>
          </a:p>
          <a:p>
            <a:r>
              <a:rPr lang="nl-NL" dirty="0"/>
              <a:t>de hoed</a:t>
            </a:r>
          </a:p>
          <a:p>
            <a:r>
              <a:rPr lang="nl-NL" dirty="0"/>
              <a:t>druk  -  rustig</a:t>
            </a:r>
          </a:p>
        </p:txBody>
      </p:sp>
      <p:pic>
        <p:nvPicPr>
          <p:cNvPr id="4" name="Picture 2" descr="http://t1.gstatic.com/images?q=tbn:mOWtNC0H2uTDMM:http://muisonline.punt.nl/upload/vakanti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932040" y="3140968"/>
            <a:ext cx="3384376" cy="278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5231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832163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EU / UI</a:t>
            </a:r>
          </a:p>
        </p:txBody>
      </p:sp>
      <p:sp>
        <p:nvSpPr>
          <p:cNvPr id="942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000"/>
              <a:t>REUK</a:t>
            </a:r>
          </a:p>
          <a:p>
            <a:pPr eaLnBrk="1" hangingPunct="1">
              <a:buFontTx/>
              <a:buNone/>
            </a:pPr>
            <a:r>
              <a:rPr lang="nl-NL" sz="2000"/>
              <a:t>GEUR</a:t>
            </a:r>
          </a:p>
          <a:p>
            <a:pPr eaLnBrk="1" hangingPunct="1">
              <a:buFontTx/>
              <a:buNone/>
            </a:pPr>
            <a:r>
              <a:rPr lang="nl-NL" sz="2000"/>
              <a:t>LEUK</a:t>
            </a:r>
          </a:p>
          <a:p>
            <a:pPr eaLnBrk="1" hangingPunct="1">
              <a:buFontTx/>
              <a:buNone/>
            </a:pPr>
            <a:r>
              <a:rPr lang="nl-NL" sz="2000"/>
              <a:t>NEUS</a:t>
            </a:r>
          </a:p>
          <a:p>
            <a:pPr eaLnBrk="1" hangingPunct="1">
              <a:buFontTx/>
              <a:buNone/>
            </a:pPr>
            <a:r>
              <a:rPr lang="nl-NL" sz="2000"/>
              <a:t>PEUK</a:t>
            </a:r>
          </a:p>
          <a:p>
            <a:pPr eaLnBrk="1" hangingPunct="1">
              <a:buFontTx/>
              <a:buNone/>
            </a:pPr>
            <a:r>
              <a:rPr lang="nl-NL" sz="2000"/>
              <a:t>HEUS</a:t>
            </a:r>
          </a:p>
          <a:p>
            <a:pPr eaLnBrk="1" hangingPunct="1">
              <a:buFontTx/>
              <a:buNone/>
            </a:pPr>
            <a:r>
              <a:rPr lang="nl-NL" sz="2000"/>
              <a:t>BEUK</a:t>
            </a:r>
          </a:p>
          <a:p>
            <a:pPr eaLnBrk="1" hangingPunct="1">
              <a:buFontTx/>
              <a:buNone/>
            </a:pPr>
            <a:r>
              <a:rPr lang="nl-NL" sz="2000"/>
              <a:t>DEUR</a:t>
            </a:r>
          </a:p>
          <a:p>
            <a:pPr eaLnBrk="1" hangingPunct="1">
              <a:buFontTx/>
              <a:buNone/>
            </a:pPr>
            <a:r>
              <a:rPr lang="nl-NL" sz="2000"/>
              <a:t>DEUK</a:t>
            </a:r>
          </a:p>
          <a:p>
            <a:pPr eaLnBrk="1" hangingPunct="1">
              <a:buFontTx/>
              <a:buNone/>
            </a:pPr>
            <a:r>
              <a:rPr lang="nl-NL" sz="2000"/>
              <a:t>GEUS</a:t>
            </a:r>
          </a:p>
          <a:p>
            <a:pPr eaLnBrk="1" hangingPunct="1">
              <a:buFontTx/>
              <a:buNone/>
            </a:pPr>
            <a:r>
              <a:rPr lang="nl-NL" sz="2000"/>
              <a:t>SNEU</a:t>
            </a:r>
          </a:p>
          <a:p>
            <a:pPr eaLnBrk="1" hangingPunct="1">
              <a:buFontTx/>
              <a:buNone/>
            </a:pPr>
            <a:r>
              <a:rPr lang="nl-NL" sz="2000"/>
              <a:t>KLEUM</a:t>
            </a:r>
          </a:p>
          <a:p>
            <a:pPr eaLnBrk="1" hangingPunct="1">
              <a:buFontTx/>
              <a:buNone/>
            </a:pPr>
            <a:r>
              <a:rPr lang="nl-NL" sz="2000"/>
              <a:t>PEUL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4860032" y="1439896"/>
            <a:ext cx="3242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nl-NL" sz="2000" kern="0"/>
              <a:t>HUIS</a:t>
            </a:r>
          </a:p>
          <a:p>
            <a:pPr eaLnBrk="1" hangingPunct="1">
              <a:buFontTx/>
              <a:buNone/>
            </a:pPr>
            <a:r>
              <a:rPr lang="nl-NL" sz="2000" kern="0"/>
              <a:t>MUIS</a:t>
            </a:r>
          </a:p>
          <a:p>
            <a:pPr eaLnBrk="1" hangingPunct="1">
              <a:buFontTx/>
              <a:buNone/>
            </a:pPr>
            <a:r>
              <a:rPr lang="nl-NL" sz="2000" kern="0"/>
              <a:t>RUIL</a:t>
            </a:r>
          </a:p>
          <a:p>
            <a:pPr eaLnBrk="1" hangingPunct="1">
              <a:buFontTx/>
              <a:buNone/>
            </a:pPr>
            <a:r>
              <a:rPr lang="nl-NL" sz="2000" kern="0"/>
              <a:t>BUIK</a:t>
            </a:r>
          </a:p>
          <a:p>
            <a:pPr eaLnBrk="1" hangingPunct="1">
              <a:buFontTx/>
              <a:buNone/>
            </a:pPr>
            <a:r>
              <a:rPr lang="nl-NL" sz="2000" kern="0"/>
              <a:t>UI</a:t>
            </a:r>
          </a:p>
          <a:p>
            <a:pPr eaLnBrk="1" hangingPunct="1">
              <a:buFontTx/>
              <a:buNone/>
            </a:pPr>
            <a:r>
              <a:rPr lang="nl-NL" sz="2000" kern="0"/>
              <a:t>VUIL</a:t>
            </a:r>
          </a:p>
          <a:p>
            <a:pPr eaLnBrk="1" hangingPunct="1">
              <a:buFontTx/>
              <a:buNone/>
            </a:pPr>
            <a:r>
              <a:rPr lang="nl-NL" sz="2000" kern="0"/>
              <a:t>BUIL</a:t>
            </a:r>
          </a:p>
          <a:p>
            <a:pPr eaLnBrk="1" hangingPunct="1">
              <a:buFontTx/>
              <a:buNone/>
            </a:pPr>
            <a:r>
              <a:rPr lang="nl-NL" sz="2000" kern="0"/>
              <a:t>RUIS</a:t>
            </a:r>
          </a:p>
          <a:p>
            <a:pPr eaLnBrk="1" hangingPunct="1">
              <a:buFontTx/>
              <a:buNone/>
            </a:pPr>
            <a:r>
              <a:rPr lang="nl-NL" sz="2000" kern="0"/>
              <a:t>THUIS</a:t>
            </a:r>
          </a:p>
          <a:p>
            <a:pPr eaLnBrk="1" hangingPunct="1">
              <a:buFontTx/>
              <a:buNone/>
            </a:pPr>
            <a:r>
              <a:rPr lang="nl-NL" sz="2000" kern="0"/>
              <a:t>KUIP</a:t>
            </a:r>
          </a:p>
          <a:p>
            <a:pPr eaLnBrk="1" hangingPunct="1">
              <a:buFontTx/>
              <a:buNone/>
            </a:pPr>
            <a:r>
              <a:rPr lang="nl-NL" sz="2000" kern="0"/>
              <a:t>DUIN</a:t>
            </a:r>
          </a:p>
          <a:p>
            <a:pPr eaLnBrk="1" hangingPunct="1">
              <a:buFontTx/>
              <a:buNone/>
            </a:pPr>
            <a:r>
              <a:rPr lang="nl-NL" sz="2000" kern="0"/>
              <a:t>DUIK</a:t>
            </a:r>
          </a:p>
          <a:p>
            <a:pPr eaLnBrk="1" hangingPunct="1">
              <a:buFontTx/>
              <a:buNone/>
            </a:pPr>
            <a:r>
              <a:rPr lang="nl-NL" sz="2000" kern="0"/>
              <a:t>RUIT</a:t>
            </a:r>
          </a:p>
          <a:p>
            <a:pPr eaLnBrk="1" hangingPunct="1">
              <a:buFontTx/>
              <a:buNone/>
            </a:pPr>
            <a:r>
              <a:rPr lang="nl-NL" sz="2000" kern="0"/>
              <a:t>TUIN</a:t>
            </a:r>
          </a:p>
        </p:txBody>
      </p:sp>
    </p:spTree>
    <p:extLst>
      <p:ext uri="{BB962C8B-B14F-4D97-AF65-F5344CB8AC3E}">
        <p14:creationId xmlns:p14="http://schemas.microsoft.com/office/powerpoint/2010/main" val="2434415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674" y="476672"/>
            <a:ext cx="8229600" cy="583264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      overal                            nergens</a:t>
            </a:r>
          </a:p>
          <a:p>
            <a:pPr marL="0" indent="0">
              <a:buNone/>
            </a:pPr>
            <a:r>
              <a:rPr lang="nl-NL" dirty="0"/>
              <a:t>               </a:t>
            </a:r>
            <a:r>
              <a:rPr lang="nl-NL" sz="2000" dirty="0"/>
              <a:t>(dieren)			                        (dieren)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   Woord van de dag:   overal  -  nergens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81" y="452676"/>
            <a:ext cx="3672408" cy="305517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1246"/>
            <a:ext cx="3435218" cy="30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83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 dirty="0">
                <a:solidFill>
                  <a:srgbClr val="FF0000"/>
                </a:solidFill>
              </a:rPr>
              <a:t>het</a:t>
            </a:r>
            <a:r>
              <a:rPr lang="nl-NL" sz="2800" dirty="0"/>
              <a:t> boek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5604" name="Picture 4" descr="0532-boek-binnenwerk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56165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gum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6628" name="Picture 4" descr="Gummet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709295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jongens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7652" name="Picture 4" descr="jongensu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6840537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meisjes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8676" name="Picture 4" descr="Miniemen%20Meisjes%20A%200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60833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EU / UI</a:t>
            </a:r>
          </a:p>
        </p:txBody>
      </p:sp>
      <p:sp>
        <p:nvSpPr>
          <p:cNvPr id="942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000"/>
              <a:t>REUK</a:t>
            </a:r>
          </a:p>
          <a:p>
            <a:pPr eaLnBrk="1" hangingPunct="1">
              <a:buFontTx/>
              <a:buNone/>
            </a:pPr>
            <a:r>
              <a:rPr lang="nl-NL" sz="2000"/>
              <a:t>GEUR</a:t>
            </a:r>
          </a:p>
          <a:p>
            <a:pPr eaLnBrk="1" hangingPunct="1">
              <a:buFontTx/>
              <a:buNone/>
            </a:pPr>
            <a:r>
              <a:rPr lang="nl-NL" sz="2000"/>
              <a:t>LEUK</a:t>
            </a:r>
          </a:p>
          <a:p>
            <a:pPr eaLnBrk="1" hangingPunct="1">
              <a:buFontTx/>
              <a:buNone/>
            </a:pPr>
            <a:r>
              <a:rPr lang="nl-NL" sz="2000"/>
              <a:t>NEUS</a:t>
            </a:r>
          </a:p>
          <a:p>
            <a:pPr eaLnBrk="1" hangingPunct="1">
              <a:buFontTx/>
              <a:buNone/>
            </a:pPr>
            <a:r>
              <a:rPr lang="nl-NL" sz="2000"/>
              <a:t>PEUK</a:t>
            </a:r>
          </a:p>
          <a:p>
            <a:pPr eaLnBrk="1" hangingPunct="1">
              <a:buFontTx/>
              <a:buNone/>
            </a:pPr>
            <a:r>
              <a:rPr lang="nl-NL" sz="2000"/>
              <a:t>HEUS</a:t>
            </a:r>
          </a:p>
          <a:p>
            <a:pPr eaLnBrk="1" hangingPunct="1">
              <a:buFontTx/>
              <a:buNone/>
            </a:pPr>
            <a:r>
              <a:rPr lang="nl-NL" sz="2000"/>
              <a:t>BEUK</a:t>
            </a:r>
          </a:p>
          <a:p>
            <a:pPr eaLnBrk="1" hangingPunct="1">
              <a:buFontTx/>
              <a:buNone/>
            </a:pPr>
            <a:r>
              <a:rPr lang="nl-NL" sz="2000"/>
              <a:t>DEUR</a:t>
            </a:r>
          </a:p>
          <a:p>
            <a:pPr eaLnBrk="1" hangingPunct="1">
              <a:buFontTx/>
              <a:buNone/>
            </a:pPr>
            <a:r>
              <a:rPr lang="nl-NL" sz="2000"/>
              <a:t>DEUK</a:t>
            </a:r>
          </a:p>
          <a:p>
            <a:pPr eaLnBrk="1" hangingPunct="1">
              <a:buFontTx/>
              <a:buNone/>
            </a:pPr>
            <a:r>
              <a:rPr lang="nl-NL" sz="2000"/>
              <a:t>GEUS</a:t>
            </a:r>
          </a:p>
          <a:p>
            <a:pPr eaLnBrk="1" hangingPunct="1">
              <a:buFontTx/>
              <a:buNone/>
            </a:pPr>
            <a:r>
              <a:rPr lang="nl-NL" sz="2000"/>
              <a:t>SNEU</a:t>
            </a:r>
          </a:p>
          <a:p>
            <a:pPr eaLnBrk="1" hangingPunct="1">
              <a:buFontTx/>
              <a:buNone/>
            </a:pPr>
            <a:r>
              <a:rPr lang="nl-NL" sz="2000"/>
              <a:t>KLEUM</a:t>
            </a:r>
          </a:p>
          <a:p>
            <a:pPr eaLnBrk="1" hangingPunct="1">
              <a:buFontTx/>
              <a:buNone/>
            </a:pPr>
            <a:r>
              <a:rPr lang="nl-NL" sz="2000"/>
              <a:t>PEUL</a:t>
            </a:r>
          </a:p>
        </p:txBody>
      </p:sp>
    </p:spTree>
    <p:extLst>
      <p:ext uri="{BB962C8B-B14F-4D97-AF65-F5344CB8AC3E}">
        <p14:creationId xmlns:p14="http://schemas.microsoft.com/office/powerpoint/2010/main" val="3804495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pen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9700" name="Picture 4" descr="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15888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schrift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0724" name="Picture 4" descr="schr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5888"/>
            <a:ext cx="362108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nergens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1748" name="Picture 4" descr="6a00d414389bb23c7f00e398bd35000003-320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12787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4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overal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2772" name="Picture 4" descr="C034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058025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>
          <a:xfrm>
            <a:off x="493713" y="588828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op zee </a:t>
            </a:r>
            <a:r>
              <a:rPr lang="en-US" dirty="0" err="1"/>
              <a:t>zie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b="1" dirty="0" err="1"/>
              <a:t>overal</a:t>
            </a:r>
            <a:r>
              <a:rPr lang="en-US" dirty="0"/>
              <a:t> water en </a:t>
            </a:r>
            <a:r>
              <a:rPr lang="en-US" b="1" dirty="0" err="1"/>
              <a:t>nergens</a:t>
            </a:r>
            <a:r>
              <a:rPr lang="en-US" dirty="0"/>
              <a:t> land.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in de </a:t>
            </a:r>
            <a:r>
              <a:rPr lang="en-US" dirty="0" err="1"/>
              <a:t>woestijn</a:t>
            </a:r>
            <a:r>
              <a:rPr lang="en-US" dirty="0"/>
              <a:t> </a:t>
            </a:r>
            <a:r>
              <a:rPr lang="en-US" dirty="0" err="1"/>
              <a:t>zie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b="1" dirty="0" err="1"/>
              <a:t>overal</a:t>
            </a:r>
            <a:r>
              <a:rPr lang="en-US" dirty="0"/>
              <a:t> </a:t>
            </a:r>
            <a:r>
              <a:rPr lang="en-US" dirty="0" err="1"/>
              <a:t>zand</a:t>
            </a:r>
            <a:r>
              <a:rPr lang="en-US" dirty="0"/>
              <a:t> en </a:t>
            </a:r>
            <a:r>
              <a:rPr lang="en-US" b="1" dirty="0" err="1"/>
              <a:t>nergens</a:t>
            </a:r>
            <a:r>
              <a:rPr lang="en-US" b="1" dirty="0"/>
              <a:t> </a:t>
            </a:r>
            <a:r>
              <a:rPr lang="en-US" dirty="0"/>
              <a:t>water</a:t>
            </a:r>
            <a:endParaRPr lang="nl-NL" dirty="0"/>
          </a:p>
        </p:txBody>
      </p:sp>
      <p:pic>
        <p:nvPicPr>
          <p:cNvPr id="33796" name="Afbeelding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501008"/>
            <a:ext cx="42132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Afbeelding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6" y="3501008"/>
            <a:ext cx="3989387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Laat zien…</a:t>
            </a:r>
          </a:p>
        </p:txBody>
      </p:sp>
      <p:sp>
        <p:nvSpPr>
          <p:cNvPr id="348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dirty="0"/>
              <a:t>IK WIL OVERAL PENNEN ZIEN.</a:t>
            </a:r>
          </a:p>
          <a:p>
            <a:pPr eaLnBrk="1" hangingPunct="1">
              <a:buFontTx/>
              <a:buNone/>
            </a:pPr>
            <a:r>
              <a:rPr lang="nl-NL" dirty="0"/>
              <a:t>IK WIL NERGENS PENNEN ZIEN.</a:t>
            </a:r>
          </a:p>
          <a:p>
            <a:pPr eaLnBrk="1" hangingPunct="1">
              <a:buFontTx/>
              <a:buNone/>
            </a:pPr>
            <a:r>
              <a:rPr lang="nl-NL" dirty="0"/>
              <a:t>IK WIL OVERAL EEN POTLOOD ZIEN.</a:t>
            </a:r>
          </a:p>
          <a:p>
            <a:pPr eaLnBrk="1" hangingPunct="1">
              <a:buFontTx/>
              <a:buNone/>
            </a:pPr>
            <a:r>
              <a:rPr lang="nl-NL" dirty="0"/>
              <a:t>IK WIL NERGENS EEN POTLOOD ZIEN.</a:t>
            </a:r>
          </a:p>
          <a:p>
            <a:pPr eaLnBrk="1" hangingPunct="1">
              <a:buFontTx/>
              <a:buNone/>
            </a:pPr>
            <a:endParaRPr lang="nl-NL" dirty="0"/>
          </a:p>
          <a:p>
            <a:pPr eaLnBrk="1" hangingPunct="1">
              <a:buFontTx/>
              <a:buNone/>
            </a:pPr>
            <a:r>
              <a:rPr lang="nl-NL" dirty="0"/>
              <a:t>IK WIL NERGENS VERDRIETIGE</a:t>
            </a:r>
          </a:p>
          <a:p>
            <a:pPr eaLnBrk="1" hangingPunct="1">
              <a:buFontTx/>
              <a:buNone/>
            </a:pPr>
            <a:r>
              <a:rPr lang="nl-NL" dirty="0"/>
              <a:t>GEZICHTEN ZIEN.</a:t>
            </a:r>
          </a:p>
          <a:p>
            <a:pPr eaLnBrk="1" hangingPunct="1">
              <a:buFontTx/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58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boek</a:t>
            </a:r>
          </a:p>
          <a:p>
            <a:pPr>
              <a:buFontTx/>
              <a:buNone/>
            </a:pPr>
            <a:r>
              <a:rPr lang="nl-NL"/>
              <a:t>de gum</a:t>
            </a:r>
          </a:p>
          <a:p>
            <a:pPr>
              <a:buFontTx/>
              <a:buNone/>
            </a:pPr>
            <a:r>
              <a:rPr lang="nl-NL"/>
              <a:t>de pen</a:t>
            </a:r>
          </a:p>
          <a:p>
            <a:pPr>
              <a:buFontTx/>
              <a:buNone/>
            </a:pPr>
            <a:r>
              <a:rPr lang="nl-NL"/>
              <a:t>het schrift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68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boek				de boeken</a:t>
            </a:r>
          </a:p>
          <a:p>
            <a:pPr>
              <a:buFontTx/>
              <a:buNone/>
            </a:pPr>
            <a:r>
              <a:rPr lang="nl-NL"/>
              <a:t>de gum				de gummen</a:t>
            </a:r>
          </a:p>
          <a:p>
            <a:pPr>
              <a:buFontTx/>
              <a:buNone/>
            </a:pPr>
            <a:r>
              <a:rPr lang="nl-NL"/>
              <a:t>de pen				de pennen</a:t>
            </a:r>
          </a:p>
          <a:p>
            <a:pPr>
              <a:buFontTx/>
              <a:buNone/>
            </a:pPr>
            <a:r>
              <a:rPr lang="nl-NL"/>
              <a:t>het schrift				de schriften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78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jongen</a:t>
            </a:r>
          </a:p>
          <a:p>
            <a:pPr>
              <a:buFontTx/>
              <a:buNone/>
            </a:pPr>
            <a:r>
              <a:rPr lang="nl-NL"/>
              <a:t>het meisje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89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jongen				de jongens</a:t>
            </a:r>
          </a:p>
          <a:p>
            <a:pPr>
              <a:buFontTx/>
              <a:buNone/>
            </a:pPr>
            <a:r>
              <a:rPr lang="nl-NL"/>
              <a:t>het meisje			de meisjes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EU / UI</a:t>
            </a:r>
          </a:p>
        </p:txBody>
      </p:sp>
      <p:sp>
        <p:nvSpPr>
          <p:cNvPr id="952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000"/>
              <a:t>HUIS</a:t>
            </a:r>
          </a:p>
          <a:p>
            <a:pPr eaLnBrk="1" hangingPunct="1">
              <a:buFontTx/>
              <a:buNone/>
            </a:pPr>
            <a:r>
              <a:rPr lang="nl-NL" sz="2000"/>
              <a:t>MUIS</a:t>
            </a:r>
          </a:p>
          <a:p>
            <a:pPr eaLnBrk="1" hangingPunct="1">
              <a:buFontTx/>
              <a:buNone/>
            </a:pPr>
            <a:r>
              <a:rPr lang="nl-NL" sz="2000"/>
              <a:t>RUIL</a:t>
            </a:r>
          </a:p>
          <a:p>
            <a:pPr eaLnBrk="1" hangingPunct="1">
              <a:buFontTx/>
              <a:buNone/>
            </a:pPr>
            <a:r>
              <a:rPr lang="nl-NL" sz="2000"/>
              <a:t>BUIK</a:t>
            </a:r>
          </a:p>
          <a:p>
            <a:pPr eaLnBrk="1" hangingPunct="1">
              <a:buFontTx/>
              <a:buNone/>
            </a:pPr>
            <a:r>
              <a:rPr lang="nl-NL" sz="2000"/>
              <a:t>UI</a:t>
            </a:r>
          </a:p>
          <a:p>
            <a:pPr eaLnBrk="1" hangingPunct="1">
              <a:buFontTx/>
              <a:buNone/>
            </a:pPr>
            <a:r>
              <a:rPr lang="nl-NL" sz="2000"/>
              <a:t>VUIL</a:t>
            </a:r>
          </a:p>
          <a:p>
            <a:pPr eaLnBrk="1" hangingPunct="1">
              <a:buFontTx/>
              <a:buNone/>
            </a:pPr>
            <a:r>
              <a:rPr lang="nl-NL" sz="2000"/>
              <a:t>BUIL</a:t>
            </a:r>
          </a:p>
          <a:p>
            <a:pPr eaLnBrk="1" hangingPunct="1">
              <a:buFontTx/>
              <a:buNone/>
            </a:pPr>
            <a:r>
              <a:rPr lang="nl-NL" sz="2000"/>
              <a:t>RUIS</a:t>
            </a:r>
          </a:p>
          <a:p>
            <a:pPr eaLnBrk="1" hangingPunct="1">
              <a:buFontTx/>
              <a:buNone/>
            </a:pPr>
            <a:r>
              <a:rPr lang="nl-NL" sz="2000"/>
              <a:t>THUIS</a:t>
            </a:r>
          </a:p>
          <a:p>
            <a:pPr eaLnBrk="1" hangingPunct="1">
              <a:buFontTx/>
              <a:buNone/>
            </a:pPr>
            <a:r>
              <a:rPr lang="nl-NL" sz="2000"/>
              <a:t>KUIP</a:t>
            </a:r>
          </a:p>
          <a:p>
            <a:pPr eaLnBrk="1" hangingPunct="1">
              <a:buFontTx/>
              <a:buNone/>
            </a:pPr>
            <a:r>
              <a:rPr lang="nl-NL" sz="2000"/>
              <a:t>DUIN</a:t>
            </a:r>
          </a:p>
          <a:p>
            <a:pPr eaLnBrk="1" hangingPunct="1">
              <a:buFontTx/>
              <a:buNone/>
            </a:pPr>
            <a:r>
              <a:rPr lang="nl-NL" sz="2000"/>
              <a:t>DUIK</a:t>
            </a:r>
          </a:p>
          <a:p>
            <a:pPr eaLnBrk="1" hangingPunct="1">
              <a:buFontTx/>
              <a:buNone/>
            </a:pPr>
            <a:r>
              <a:rPr lang="nl-NL" sz="2000"/>
              <a:t>RUIT</a:t>
            </a:r>
          </a:p>
          <a:p>
            <a:pPr eaLnBrk="1" hangingPunct="1">
              <a:buFontTx/>
              <a:buNone/>
            </a:pPr>
            <a:r>
              <a:rPr lang="nl-NL" sz="2000"/>
              <a:t>TUIN</a:t>
            </a:r>
          </a:p>
        </p:txBody>
      </p:sp>
    </p:spTree>
    <p:extLst>
      <p:ext uri="{BB962C8B-B14F-4D97-AF65-F5344CB8AC3E}">
        <p14:creationId xmlns:p14="http://schemas.microsoft.com/office/powerpoint/2010/main" val="1516006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verkleinwoorden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Wat gaan we doen? </a:t>
            </a:r>
            <a:r>
              <a:rPr lang="nl-NL" sz="2800" dirty="0" err="1"/>
              <a:t>Binnenkring</a:t>
            </a:r>
            <a:r>
              <a:rPr lang="nl-NL" sz="2800" dirty="0"/>
              <a:t>/buitenkring</a:t>
            </a:r>
          </a:p>
          <a:p>
            <a:r>
              <a:rPr lang="nl-NL" sz="2800" dirty="0"/>
              <a:t>Maak een binnen- en buitenkring</a:t>
            </a:r>
          </a:p>
          <a:p>
            <a:r>
              <a:rPr lang="nl-NL" sz="2800" dirty="0" err="1"/>
              <a:t>Binnenkring</a:t>
            </a:r>
            <a:r>
              <a:rPr lang="nl-NL" sz="2800" dirty="0"/>
              <a:t> zegt een de of </a:t>
            </a:r>
            <a:r>
              <a:rPr lang="nl-NL" sz="2800" dirty="0">
                <a:solidFill>
                  <a:srgbClr val="FF0000"/>
                </a:solidFill>
              </a:rPr>
              <a:t>het</a:t>
            </a:r>
            <a:r>
              <a:rPr lang="nl-NL" sz="2800" dirty="0"/>
              <a:t> woord (wat) </a:t>
            </a:r>
          </a:p>
          <a:p>
            <a:r>
              <a:rPr lang="nl-NL" sz="2800" dirty="0"/>
              <a:t>Buitenkring maakt er een verkleinwoord van met het juiste lidwoord ervoor</a:t>
            </a:r>
          </a:p>
          <a:p>
            <a:r>
              <a:rPr lang="nl-NL" sz="2800" dirty="0"/>
              <a:t>Bijv. de man   -    het mannetje</a:t>
            </a:r>
          </a:p>
          <a:p>
            <a:r>
              <a:rPr lang="nl-NL" sz="2800" dirty="0" err="1"/>
              <a:t>Binnenkring</a:t>
            </a:r>
            <a:r>
              <a:rPr lang="nl-NL" sz="2800" dirty="0"/>
              <a:t> coacht of prijst</a:t>
            </a:r>
          </a:p>
          <a:p>
            <a:r>
              <a:rPr lang="nl-NL" sz="2800" dirty="0" err="1"/>
              <a:t>Binnenkring</a:t>
            </a:r>
            <a:r>
              <a:rPr lang="nl-NL" sz="2800" dirty="0"/>
              <a:t> draait met de klok mee</a:t>
            </a:r>
          </a:p>
          <a:p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0246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2307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3</a:t>
            </a:r>
          </a:p>
        </p:txBody>
      </p:sp>
      <p:sp>
        <p:nvSpPr>
          <p:cNvPr id="399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ergens – nergens</a:t>
            </a:r>
          </a:p>
          <a:p>
            <a:r>
              <a:rPr lang="nl-NL" dirty="0"/>
              <a:t>de pen</a:t>
            </a:r>
          </a:p>
          <a:p>
            <a:r>
              <a:rPr lang="nl-NL" dirty="0"/>
              <a:t>de gum</a:t>
            </a:r>
          </a:p>
          <a:p>
            <a:r>
              <a:rPr lang="nl-NL" dirty="0"/>
              <a:t>jongens – meisjes</a:t>
            </a:r>
          </a:p>
          <a:p>
            <a:r>
              <a:rPr lang="nl-NL" dirty="0"/>
              <a:t>het schrift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09301"/>
            <a:ext cx="302944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469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EU / UI</a:t>
            </a:r>
          </a:p>
        </p:txBody>
      </p:sp>
      <p:sp>
        <p:nvSpPr>
          <p:cNvPr id="942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000"/>
              <a:t>REUK</a:t>
            </a:r>
          </a:p>
          <a:p>
            <a:pPr eaLnBrk="1" hangingPunct="1">
              <a:buFontTx/>
              <a:buNone/>
            </a:pPr>
            <a:r>
              <a:rPr lang="nl-NL" sz="2000"/>
              <a:t>GEUR</a:t>
            </a:r>
          </a:p>
          <a:p>
            <a:pPr eaLnBrk="1" hangingPunct="1">
              <a:buFontTx/>
              <a:buNone/>
            </a:pPr>
            <a:r>
              <a:rPr lang="nl-NL" sz="2000"/>
              <a:t>LEUK</a:t>
            </a:r>
          </a:p>
          <a:p>
            <a:pPr eaLnBrk="1" hangingPunct="1">
              <a:buFontTx/>
              <a:buNone/>
            </a:pPr>
            <a:r>
              <a:rPr lang="nl-NL" sz="2000"/>
              <a:t>NEUS</a:t>
            </a:r>
          </a:p>
          <a:p>
            <a:pPr eaLnBrk="1" hangingPunct="1">
              <a:buFontTx/>
              <a:buNone/>
            </a:pPr>
            <a:r>
              <a:rPr lang="nl-NL" sz="2000"/>
              <a:t>PEUK</a:t>
            </a:r>
          </a:p>
          <a:p>
            <a:pPr eaLnBrk="1" hangingPunct="1">
              <a:buFontTx/>
              <a:buNone/>
            </a:pPr>
            <a:r>
              <a:rPr lang="nl-NL" sz="2000"/>
              <a:t>HEUS</a:t>
            </a:r>
          </a:p>
          <a:p>
            <a:pPr eaLnBrk="1" hangingPunct="1">
              <a:buFontTx/>
              <a:buNone/>
            </a:pPr>
            <a:r>
              <a:rPr lang="nl-NL" sz="2000"/>
              <a:t>BEUK</a:t>
            </a:r>
          </a:p>
          <a:p>
            <a:pPr eaLnBrk="1" hangingPunct="1">
              <a:buFontTx/>
              <a:buNone/>
            </a:pPr>
            <a:r>
              <a:rPr lang="nl-NL" sz="2000"/>
              <a:t>DEUR</a:t>
            </a:r>
          </a:p>
          <a:p>
            <a:pPr eaLnBrk="1" hangingPunct="1">
              <a:buFontTx/>
              <a:buNone/>
            </a:pPr>
            <a:r>
              <a:rPr lang="nl-NL" sz="2000"/>
              <a:t>DEUK</a:t>
            </a:r>
          </a:p>
          <a:p>
            <a:pPr eaLnBrk="1" hangingPunct="1">
              <a:buFontTx/>
              <a:buNone/>
            </a:pPr>
            <a:r>
              <a:rPr lang="nl-NL" sz="2000"/>
              <a:t>GEUS</a:t>
            </a:r>
          </a:p>
          <a:p>
            <a:pPr eaLnBrk="1" hangingPunct="1">
              <a:buFontTx/>
              <a:buNone/>
            </a:pPr>
            <a:r>
              <a:rPr lang="nl-NL" sz="2000"/>
              <a:t>SNEU</a:t>
            </a:r>
          </a:p>
          <a:p>
            <a:pPr eaLnBrk="1" hangingPunct="1">
              <a:buFontTx/>
              <a:buNone/>
            </a:pPr>
            <a:r>
              <a:rPr lang="nl-NL" sz="2000"/>
              <a:t>KLEUM</a:t>
            </a:r>
          </a:p>
          <a:p>
            <a:pPr eaLnBrk="1" hangingPunct="1">
              <a:buFontTx/>
              <a:buNone/>
            </a:pPr>
            <a:r>
              <a:rPr lang="nl-NL" sz="2000"/>
              <a:t>PEUL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4860032" y="1439896"/>
            <a:ext cx="3242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nl-NL" sz="2000" kern="0"/>
              <a:t>HUIS</a:t>
            </a:r>
          </a:p>
          <a:p>
            <a:pPr eaLnBrk="1" hangingPunct="1">
              <a:buFontTx/>
              <a:buNone/>
            </a:pPr>
            <a:r>
              <a:rPr lang="nl-NL" sz="2000" kern="0"/>
              <a:t>MUIS</a:t>
            </a:r>
          </a:p>
          <a:p>
            <a:pPr eaLnBrk="1" hangingPunct="1">
              <a:buFontTx/>
              <a:buNone/>
            </a:pPr>
            <a:r>
              <a:rPr lang="nl-NL" sz="2000" kern="0"/>
              <a:t>RUIL</a:t>
            </a:r>
          </a:p>
          <a:p>
            <a:pPr eaLnBrk="1" hangingPunct="1">
              <a:buFontTx/>
              <a:buNone/>
            </a:pPr>
            <a:r>
              <a:rPr lang="nl-NL" sz="2000" kern="0"/>
              <a:t>BUIK</a:t>
            </a:r>
          </a:p>
          <a:p>
            <a:pPr eaLnBrk="1" hangingPunct="1">
              <a:buFontTx/>
              <a:buNone/>
            </a:pPr>
            <a:r>
              <a:rPr lang="nl-NL" sz="2000" kern="0"/>
              <a:t>UI</a:t>
            </a:r>
          </a:p>
          <a:p>
            <a:pPr eaLnBrk="1" hangingPunct="1">
              <a:buFontTx/>
              <a:buNone/>
            </a:pPr>
            <a:r>
              <a:rPr lang="nl-NL" sz="2000" kern="0"/>
              <a:t>VUIL</a:t>
            </a:r>
          </a:p>
          <a:p>
            <a:pPr eaLnBrk="1" hangingPunct="1">
              <a:buFontTx/>
              <a:buNone/>
            </a:pPr>
            <a:r>
              <a:rPr lang="nl-NL" sz="2000" kern="0"/>
              <a:t>BUIL</a:t>
            </a:r>
          </a:p>
          <a:p>
            <a:pPr eaLnBrk="1" hangingPunct="1">
              <a:buFontTx/>
              <a:buNone/>
            </a:pPr>
            <a:r>
              <a:rPr lang="nl-NL" sz="2000" kern="0"/>
              <a:t>RUIS</a:t>
            </a:r>
          </a:p>
          <a:p>
            <a:pPr eaLnBrk="1" hangingPunct="1">
              <a:buFontTx/>
              <a:buNone/>
            </a:pPr>
            <a:r>
              <a:rPr lang="nl-NL" sz="2000" kern="0"/>
              <a:t>THUIS</a:t>
            </a:r>
          </a:p>
          <a:p>
            <a:pPr eaLnBrk="1" hangingPunct="1">
              <a:buFontTx/>
              <a:buNone/>
            </a:pPr>
            <a:r>
              <a:rPr lang="nl-NL" sz="2000" kern="0"/>
              <a:t>KUIP</a:t>
            </a:r>
          </a:p>
          <a:p>
            <a:pPr eaLnBrk="1" hangingPunct="1">
              <a:buFontTx/>
              <a:buNone/>
            </a:pPr>
            <a:r>
              <a:rPr lang="nl-NL" sz="2000" kern="0"/>
              <a:t>DUIN</a:t>
            </a:r>
          </a:p>
          <a:p>
            <a:pPr eaLnBrk="1" hangingPunct="1">
              <a:buFontTx/>
              <a:buNone/>
            </a:pPr>
            <a:r>
              <a:rPr lang="nl-NL" sz="2000" kern="0"/>
              <a:t>DUIK</a:t>
            </a:r>
          </a:p>
          <a:p>
            <a:pPr eaLnBrk="1" hangingPunct="1">
              <a:buFontTx/>
              <a:buNone/>
            </a:pPr>
            <a:r>
              <a:rPr lang="nl-NL" sz="2000" kern="0"/>
              <a:t>RUIT</a:t>
            </a:r>
          </a:p>
          <a:p>
            <a:pPr eaLnBrk="1" hangingPunct="1">
              <a:buFontTx/>
              <a:buNone/>
            </a:pPr>
            <a:r>
              <a:rPr lang="nl-NL" sz="2000" kern="0"/>
              <a:t>TUIN</a:t>
            </a:r>
          </a:p>
        </p:txBody>
      </p:sp>
    </p:spTree>
    <p:extLst>
      <p:ext uri="{BB962C8B-B14F-4D97-AF65-F5344CB8AC3E}">
        <p14:creationId xmlns:p14="http://schemas.microsoft.com/office/powerpoint/2010/main" val="9195743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familie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0964" name="Picture 4" descr="famil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867568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kin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1988" name="Picture 4" descr="K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395605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kust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3012" name="Picture 4" descr="za_her_kust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77716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kust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3012" name="Picture 4" descr="za_her_kust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77716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377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strand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4036" name="Picture 4" descr="op-Sicilie-strand_balestrat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748713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Hoor je de </a:t>
            </a:r>
            <a:r>
              <a:rPr lang="nl-NL" dirty="0" err="1"/>
              <a:t>eu</a:t>
            </a:r>
            <a:r>
              <a:rPr lang="nl-NL" dirty="0"/>
              <a:t> of ui?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Hoor je de </a:t>
            </a:r>
            <a:r>
              <a:rPr lang="nl-NL" sz="4400" dirty="0" err="1">
                <a:solidFill>
                  <a:srgbClr val="FF0000"/>
                </a:solidFill>
              </a:rPr>
              <a:t>eu</a:t>
            </a:r>
            <a:r>
              <a:rPr lang="nl-NL" dirty="0"/>
              <a:t> van n</a:t>
            </a:r>
            <a:r>
              <a:rPr lang="nl-NL" dirty="0">
                <a:solidFill>
                  <a:srgbClr val="FF0000"/>
                </a:solidFill>
              </a:rPr>
              <a:t>eu</a:t>
            </a:r>
            <a:r>
              <a:rPr lang="nl-NL" dirty="0"/>
              <a:t>s dan wijs je je neus aan</a:t>
            </a:r>
          </a:p>
          <a:p>
            <a:r>
              <a:rPr lang="nl-NL" dirty="0"/>
              <a:t>Hoor je de </a:t>
            </a:r>
            <a:r>
              <a:rPr lang="nl-NL" sz="4400" dirty="0">
                <a:solidFill>
                  <a:srgbClr val="FF0000"/>
                </a:solidFill>
              </a:rPr>
              <a:t>ui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van m</a:t>
            </a:r>
            <a:r>
              <a:rPr lang="nl-NL" dirty="0">
                <a:solidFill>
                  <a:srgbClr val="FF0000"/>
                </a:solidFill>
              </a:rPr>
              <a:t>ui</a:t>
            </a:r>
            <a:r>
              <a:rPr lang="nl-NL" dirty="0"/>
              <a:t>s dan maak je muizenoren op je hoofd met je handen</a:t>
            </a:r>
          </a:p>
        </p:txBody>
      </p:sp>
    </p:spTree>
    <p:extLst>
      <p:ext uri="{BB962C8B-B14F-4D97-AF65-F5344CB8AC3E}">
        <p14:creationId xmlns:p14="http://schemas.microsoft.com/office/powerpoint/2010/main" val="25156890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verjaardag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5060" name="Picture 4" descr="verjaard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72009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schommel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6084" name="Picture 4" descr="C%20504_1_1,%20dubbele%20r_v_s_%20schommel%20keb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5888"/>
            <a:ext cx="53086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vuur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7108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7272337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aansteken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8132" name="Picture 4" descr="Aansteken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0295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in de hoek staan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9156" name="Picture 4" descr="prut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4148137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lol hebben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0180" name="Picture 4" descr="thema-avond-11-aug-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137025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ruzie maken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1204" name="Picture 4" descr="ruzie-ma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15888"/>
            <a:ext cx="43830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schommelen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2228" name="Picture 4" descr="1schomme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52895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uitglijden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3252" name="Picture 4" descr="uitglij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476250"/>
            <a:ext cx="5040312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nergens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4276" name="Picture 4" descr="6a00d414389bb23c7f00e398bd35000003-320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5888"/>
            <a:ext cx="7019925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bloem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100" name="Picture 4" descr="blauwe%20blo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76250"/>
            <a:ext cx="6588125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JE / JOUW</a:t>
            </a:r>
          </a:p>
        </p:txBody>
      </p:sp>
      <p:sp>
        <p:nvSpPr>
          <p:cNvPr id="552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wijs </a:t>
            </a:r>
            <a:r>
              <a:rPr lang="nl-NL">
                <a:solidFill>
                  <a:srgbClr val="FF0000"/>
                </a:solidFill>
              </a:rPr>
              <a:t>je</a:t>
            </a:r>
            <a:r>
              <a:rPr lang="nl-NL"/>
              <a:t> kin aan.</a:t>
            </a:r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r>
              <a:rPr lang="nl-NL"/>
              <a:t>waar is </a:t>
            </a:r>
            <a:r>
              <a:rPr lang="nl-NL">
                <a:solidFill>
                  <a:srgbClr val="FF0000"/>
                </a:solidFill>
              </a:rPr>
              <a:t>jouw</a:t>
            </a:r>
            <a:r>
              <a:rPr lang="nl-NL"/>
              <a:t> kin?</a:t>
            </a:r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r>
              <a:rPr lang="nl-NL"/>
              <a:t>is dit boek van </a:t>
            </a:r>
            <a:r>
              <a:rPr lang="nl-NL">
                <a:solidFill>
                  <a:srgbClr val="FF0000"/>
                </a:solidFill>
              </a:rPr>
              <a:t>jou</a:t>
            </a:r>
            <a:r>
              <a:rPr lang="nl-NL"/>
              <a:t>?</a:t>
            </a:r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r>
              <a:rPr lang="nl-NL"/>
              <a:t>het is </a:t>
            </a:r>
            <a:r>
              <a:rPr lang="nl-NL">
                <a:solidFill>
                  <a:srgbClr val="FF0000"/>
                </a:solidFill>
              </a:rPr>
              <a:t>jouw</a:t>
            </a:r>
            <a:r>
              <a:rPr lang="nl-NL"/>
              <a:t> boek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MIJN</a:t>
            </a:r>
          </a:p>
        </p:txBody>
      </p:sp>
      <p:sp>
        <p:nvSpPr>
          <p:cNvPr id="563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dirty="0"/>
              <a:t>het is </a:t>
            </a:r>
            <a:r>
              <a:rPr lang="nl-NL" dirty="0">
                <a:solidFill>
                  <a:srgbClr val="FF0000"/>
                </a:solidFill>
              </a:rPr>
              <a:t>mijn</a:t>
            </a:r>
            <a:r>
              <a:rPr lang="nl-NL" dirty="0"/>
              <a:t> boek.</a:t>
            </a:r>
          </a:p>
          <a:p>
            <a:pPr eaLnBrk="1" hangingPunct="1">
              <a:buFontTx/>
              <a:buNone/>
            </a:pPr>
            <a:r>
              <a:rPr lang="nl-NL" dirty="0"/>
              <a:t>dit boek is van </a:t>
            </a:r>
            <a:r>
              <a:rPr lang="nl-NL" dirty="0">
                <a:solidFill>
                  <a:srgbClr val="FF0000"/>
                </a:solidFill>
              </a:rPr>
              <a:t>mij</a:t>
            </a:r>
            <a:r>
              <a:rPr lang="nl-NL" dirty="0"/>
              <a:t>.</a:t>
            </a:r>
          </a:p>
          <a:p>
            <a:pPr eaLnBrk="1" hangingPunct="1"/>
            <a:endParaRPr lang="nl-NL" dirty="0"/>
          </a:p>
          <a:p>
            <a:pPr eaLnBrk="1" hangingPunct="1"/>
            <a:endParaRPr lang="nl-NL" dirty="0"/>
          </a:p>
          <a:p>
            <a:pPr eaLnBrk="1" hangingPunct="1">
              <a:buNone/>
            </a:pPr>
            <a:r>
              <a:rPr lang="nl-NL" dirty="0"/>
              <a:t>deze bal is van </a:t>
            </a:r>
            <a:r>
              <a:rPr lang="nl-NL" dirty="0">
                <a:solidFill>
                  <a:srgbClr val="FF0000"/>
                </a:solidFill>
              </a:rPr>
              <a:t>mij.</a:t>
            </a:r>
          </a:p>
          <a:p>
            <a:pPr eaLnBrk="1" hangingPunct="1">
              <a:buFontTx/>
              <a:buNone/>
            </a:pPr>
            <a:r>
              <a:rPr lang="nl-NL" dirty="0"/>
              <a:t>het is </a:t>
            </a:r>
            <a:r>
              <a:rPr lang="nl-NL" dirty="0">
                <a:solidFill>
                  <a:srgbClr val="FF0000"/>
                </a:solidFill>
              </a:rPr>
              <a:t>mijn </a:t>
            </a:r>
            <a:r>
              <a:rPr lang="nl-NL" dirty="0"/>
              <a:t>bal.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ZIJN / HAAR</a:t>
            </a:r>
          </a:p>
        </p:txBody>
      </p:sp>
      <p:sp>
        <p:nvSpPr>
          <p:cNvPr id="573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>
                <a:solidFill>
                  <a:srgbClr val="FF0000"/>
                </a:solidFill>
              </a:rPr>
              <a:t>de jongen </a:t>
            </a:r>
            <a:r>
              <a:rPr lang="nl-NL"/>
              <a:t>heeft een bal.</a:t>
            </a:r>
          </a:p>
          <a:p>
            <a:pPr eaLnBrk="1" hangingPunct="1">
              <a:buFontTx/>
              <a:buNone/>
            </a:pPr>
            <a:r>
              <a:rPr lang="nl-NL"/>
              <a:t>het is </a:t>
            </a:r>
            <a:r>
              <a:rPr lang="nl-NL">
                <a:solidFill>
                  <a:srgbClr val="FF0000"/>
                </a:solidFill>
              </a:rPr>
              <a:t>zijn</a:t>
            </a:r>
            <a:r>
              <a:rPr lang="nl-NL"/>
              <a:t> bal.</a:t>
            </a:r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r>
              <a:rPr lang="nl-NL">
                <a:solidFill>
                  <a:srgbClr val="FF0000"/>
                </a:solidFill>
              </a:rPr>
              <a:t>het meisje </a:t>
            </a:r>
            <a:r>
              <a:rPr lang="nl-NL"/>
              <a:t>heeft een bal.</a:t>
            </a:r>
          </a:p>
          <a:p>
            <a:pPr eaLnBrk="1" hangingPunct="1">
              <a:buFontTx/>
              <a:buNone/>
            </a:pPr>
            <a:r>
              <a:rPr lang="nl-NL"/>
              <a:t>het is </a:t>
            </a:r>
            <a:r>
              <a:rPr lang="nl-NL">
                <a:solidFill>
                  <a:srgbClr val="FF0000"/>
                </a:solidFill>
              </a:rPr>
              <a:t>haar</a:t>
            </a:r>
            <a:r>
              <a:rPr lang="nl-NL"/>
              <a:t> bal.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583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kin</a:t>
            </a:r>
          </a:p>
          <a:p>
            <a:pPr>
              <a:buFontTx/>
              <a:buNone/>
            </a:pPr>
            <a:r>
              <a:rPr lang="nl-NL"/>
              <a:t>de kust</a:t>
            </a:r>
          </a:p>
          <a:p>
            <a:pPr>
              <a:buFontTx/>
              <a:buNone/>
            </a:pPr>
            <a:r>
              <a:rPr lang="nl-NL"/>
              <a:t>het strand</a:t>
            </a:r>
          </a:p>
          <a:p>
            <a:pPr>
              <a:buFontTx/>
              <a:buNone/>
            </a:pPr>
            <a:r>
              <a:rPr lang="nl-NL"/>
              <a:t>de verjaardag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593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kin				de kinnen</a:t>
            </a:r>
          </a:p>
          <a:p>
            <a:pPr>
              <a:buFontTx/>
              <a:buNone/>
            </a:pPr>
            <a:r>
              <a:rPr lang="nl-NL"/>
              <a:t>de kust				de kusten</a:t>
            </a:r>
          </a:p>
          <a:p>
            <a:pPr>
              <a:buFontTx/>
              <a:buNone/>
            </a:pPr>
            <a:r>
              <a:rPr lang="nl-NL"/>
              <a:t>het strand				de stranden</a:t>
            </a:r>
          </a:p>
          <a:p>
            <a:pPr>
              <a:buFontTx/>
              <a:buNone/>
            </a:pPr>
            <a:r>
              <a:rPr lang="nl-NL"/>
              <a:t>de verjaardag			de verjaardagen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04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familie</a:t>
            </a:r>
          </a:p>
          <a:p>
            <a:pPr>
              <a:buFontTx/>
              <a:buNone/>
            </a:pPr>
            <a:r>
              <a:rPr lang="nl-NL"/>
              <a:t>de schommel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14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familie			de families</a:t>
            </a:r>
          </a:p>
          <a:p>
            <a:pPr>
              <a:buFontTx/>
              <a:buNone/>
            </a:pPr>
            <a:r>
              <a:rPr lang="nl-NL"/>
              <a:t>de schommel		de schommels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7574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Werkwoorden </a:t>
            </a:r>
            <a:r>
              <a:rPr lang="nl-NL" dirty="0" err="1"/>
              <a:t>tt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/>
              <a:t>Wat gaan we doen?  Rondpraat</a:t>
            </a:r>
          </a:p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leerling zegt een werkwoord: rennen</a:t>
            </a:r>
          </a:p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leerling vervoegt: ik ren</a:t>
            </a:r>
          </a:p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leerling: jij rent</a:t>
            </a:r>
          </a:p>
          <a:p>
            <a:r>
              <a:rPr lang="nl-NL" dirty="0"/>
              <a:t>4</a:t>
            </a:r>
            <a:r>
              <a:rPr lang="nl-NL" baseline="30000" dirty="0"/>
              <a:t>e</a:t>
            </a:r>
            <a:r>
              <a:rPr lang="nl-NL" dirty="0"/>
              <a:t> leerling: wij rennen</a:t>
            </a:r>
          </a:p>
          <a:p>
            <a:r>
              <a:rPr lang="nl-NL" dirty="0"/>
              <a:t>5</a:t>
            </a:r>
            <a:r>
              <a:rPr lang="nl-NL" baseline="30000" dirty="0"/>
              <a:t>e</a:t>
            </a:r>
            <a:r>
              <a:rPr lang="nl-NL" dirty="0"/>
              <a:t> leerling: wij rennen op het schoolplein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79931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8958"/>
          </a:xfrm>
        </p:spPr>
        <p:txBody>
          <a:bodyPr/>
          <a:lstStyle/>
          <a:p>
            <a:r>
              <a:rPr lang="nl-NL" sz="3200" dirty="0"/>
              <a:t>Zinnen meer zinsdelen &amp; </a:t>
            </a:r>
            <a:r>
              <a:rPr lang="nl-NL" sz="3200" dirty="0" err="1"/>
              <a:t>lidw.enkelv</a:t>
            </a:r>
            <a:r>
              <a:rPr lang="nl-NL" sz="3200" dirty="0"/>
              <a:t>/</a:t>
            </a:r>
            <a:r>
              <a:rPr lang="nl-NL" sz="3200" dirty="0" err="1"/>
              <a:t>meerv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31380"/>
            <a:ext cx="8229600" cy="4525963"/>
          </a:xfrm>
        </p:spPr>
        <p:txBody>
          <a:bodyPr/>
          <a:lstStyle/>
          <a:p>
            <a:r>
              <a:rPr lang="nl-NL" u="sng" dirty="0"/>
              <a:t>Wat gaan we doen? Tweetalcoach</a:t>
            </a:r>
          </a:p>
          <a:p>
            <a:r>
              <a:rPr lang="nl-NL" dirty="0"/>
              <a:t>Leerkracht maakt tweetallen</a:t>
            </a:r>
          </a:p>
          <a:p>
            <a:r>
              <a:rPr lang="nl-NL" dirty="0"/>
              <a:t>Ene leerling maakt een zin met wie/doet/wat/(waar): let op het lidwoord!</a:t>
            </a:r>
          </a:p>
          <a:p>
            <a:r>
              <a:rPr lang="nl-NL" dirty="0"/>
              <a:t>Andere leerling maakt er meervoud van met de juiste lidwoorden ervoor</a:t>
            </a:r>
          </a:p>
          <a:p>
            <a:r>
              <a:rPr lang="nl-NL" dirty="0" err="1"/>
              <a:t>Bijv</a:t>
            </a:r>
            <a:r>
              <a:rPr lang="nl-NL" dirty="0"/>
              <a:t>: </a:t>
            </a:r>
            <a:r>
              <a:rPr lang="nl-NL" u="sng" dirty="0"/>
              <a:t>de</a:t>
            </a:r>
            <a:r>
              <a:rPr lang="nl-NL" dirty="0"/>
              <a:t> juf leest </a:t>
            </a:r>
            <a:r>
              <a:rPr lang="nl-NL" u="sng" dirty="0">
                <a:solidFill>
                  <a:srgbClr val="FF0000"/>
                </a:solidFill>
              </a:rPr>
              <a:t>het</a:t>
            </a:r>
            <a:r>
              <a:rPr lang="nl-NL" dirty="0"/>
              <a:t> boek (in </a:t>
            </a:r>
            <a:r>
              <a:rPr lang="nl-NL" u="sng" dirty="0"/>
              <a:t>de</a:t>
            </a:r>
            <a:r>
              <a:rPr lang="nl-NL" dirty="0"/>
              <a:t> klas)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u="sng" dirty="0"/>
              <a:t>de</a:t>
            </a:r>
            <a:r>
              <a:rPr lang="nl-NL" dirty="0"/>
              <a:t> juffen lezen </a:t>
            </a:r>
            <a:r>
              <a:rPr lang="nl-NL" u="sng" dirty="0"/>
              <a:t>de</a:t>
            </a:r>
            <a:r>
              <a:rPr lang="nl-NL" dirty="0"/>
              <a:t> boeken (in </a:t>
            </a:r>
            <a:r>
              <a:rPr lang="nl-NL" u="sng" dirty="0"/>
              <a:t>de</a:t>
            </a:r>
            <a:r>
              <a:rPr lang="nl-NL" dirty="0"/>
              <a:t> klassen)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090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koffer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124" name="Picture 4" descr="koff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25621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8364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4</a:t>
            </a:r>
          </a:p>
        </p:txBody>
      </p:sp>
      <p:sp>
        <p:nvSpPr>
          <p:cNvPr id="624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ruzie maken</a:t>
            </a:r>
          </a:p>
          <a:p>
            <a:r>
              <a:rPr lang="nl-NL" dirty="0"/>
              <a:t>het strand</a:t>
            </a:r>
          </a:p>
          <a:p>
            <a:r>
              <a:rPr lang="nl-NL" dirty="0"/>
              <a:t>de kust</a:t>
            </a:r>
          </a:p>
          <a:p>
            <a:r>
              <a:rPr lang="nl-NL" dirty="0"/>
              <a:t>het vuur</a:t>
            </a:r>
          </a:p>
          <a:p>
            <a:r>
              <a:rPr lang="nl-NL" dirty="0"/>
              <a:t>de schommel</a:t>
            </a:r>
          </a:p>
        </p:txBody>
      </p:sp>
      <p:pic>
        <p:nvPicPr>
          <p:cNvPr id="4" name="Picture 4" descr="za_her_kust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429000"/>
            <a:ext cx="4013791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90692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16012349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EU / UI</a:t>
            </a:r>
          </a:p>
        </p:txBody>
      </p:sp>
      <p:sp>
        <p:nvSpPr>
          <p:cNvPr id="942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000"/>
              <a:t>REUK</a:t>
            </a:r>
          </a:p>
          <a:p>
            <a:pPr eaLnBrk="1" hangingPunct="1">
              <a:buFontTx/>
              <a:buNone/>
            </a:pPr>
            <a:r>
              <a:rPr lang="nl-NL" sz="2000"/>
              <a:t>GEUR</a:t>
            </a:r>
          </a:p>
          <a:p>
            <a:pPr eaLnBrk="1" hangingPunct="1">
              <a:buFontTx/>
              <a:buNone/>
            </a:pPr>
            <a:r>
              <a:rPr lang="nl-NL" sz="2000"/>
              <a:t>LEUK</a:t>
            </a:r>
          </a:p>
          <a:p>
            <a:pPr eaLnBrk="1" hangingPunct="1">
              <a:buFontTx/>
              <a:buNone/>
            </a:pPr>
            <a:r>
              <a:rPr lang="nl-NL" sz="2000"/>
              <a:t>NEUS</a:t>
            </a:r>
          </a:p>
          <a:p>
            <a:pPr eaLnBrk="1" hangingPunct="1">
              <a:buFontTx/>
              <a:buNone/>
            </a:pPr>
            <a:r>
              <a:rPr lang="nl-NL" sz="2000"/>
              <a:t>PEUK</a:t>
            </a:r>
          </a:p>
          <a:p>
            <a:pPr eaLnBrk="1" hangingPunct="1">
              <a:buFontTx/>
              <a:buNone/>
            </a:pPr>
            <a:r>
              <a:rPr lang="nl-NL" sz="2000"/>
              <a:t>HEUS</a:t>
            </a:r>
          </a:p>
          <a:p>
            <a:pPr eaLnBrk="1" hangingPunct="1">
              <a:buFontTx/>
              <a:buNone/>
            </a:pPr>
            <a:r>
              <a:rPr lang="nl-NL" sz="2000"/>
              <a:t>BEUK</a:t>
            </a:r>
          </a:p>
          <a:p>
            <a:pPr eaLnBrk="1" hangingPunct="1">
              <a:buFontTx/>
              <a:buNone/>
            </a:pPr>
            <a:r>
              <a:rPr lang="nl-NL" sz="2000"/>
              <a:t>DEUR</a:t>
            </a:r>
          </a:p>
          <a:p>
            <a:pPr eaLnBrk="1" hangingPunct="1">
              <a:buFontTx/>
              <a:buNone/>
            </a:pPr>
            <a:r>
              <a:rPr lang="nl-NL" sz="2000"/>
              <a:t>DEUK</a:t>
            </a:r>
          </a:p>
          <a:p>
            <a:pPr eaLnBrk="1" hangingPunct="1">
              <a:buFontTx/>
              <a:buNone/>
            </a:pPr>
            <a:r>
              <a:rPr lang="nl-NL" sz="2000"/>
              <a:t>GEUS</a:t>
            </a:r>
          </a:p>
          <a:p>
            <a:pPr eaLnBrk="1" hangingPunct="1">
              <a:buFontTx/>
              <a:buNone/>
            </a:pPr>
            <a:r>
              <a:rPr lang="nl-NL" sz="2000"/>
              <a:t>SNEU</a:t>
            </a:r>
          </a:p>
          <a:p>
            <a:pPr eaLnBrk="1" hangingPunct="1">
              <a:buFontTx/>
              <a:buNone/>
            </a:pPr>
            <a:r>
              <a:rPr lang="nl-NL" sz="2000"/>
              <a:t>KLEUM</a:t>
            </a:r>
          </a:p>
          <a:p>
            <a:pPr eaLnBrk="1" hangingPunct="1">
              <a:buFontTx/>
              <a:buNone/>
            </a:pPr>
            <a:r>
              <a:rPr lang="nl-NL" sz="2000"/>
              <a:t>PEUL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4860032" y="1439896"/>
            <a:ext cx="3242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nl-NL" sz="2000" kern="0"/>
              <a:t>HUIS</a:t>
            </a:r>
          </a:p>
          <a:p>
            <a:pPr eaLnBrk="1" hangingPunct="1">
              <a:buFontTx/>
              <a:buNone/>
            </a:pPr>
            <a:r>
              <a:rPr lang="nl-NL" sz="2000" kern="0"/>
              <a:t>MUIS</a:t>
            </a:r>
          </a:p>
          <a:p>
            <a:pPr eaLnBrk="1" hangingPunct="1">
              <a:buFontTx/>
              <a:buNone/>
            </a:pPr>
            <a:r>
              <a:rPr lang="nl-NL" sz="2000" kern="0"/>
              <a:t>RUIL</a:t>
            </a:r>
          </a:p>
          <a:p>
            <a:pPr eaLnBrk="1" hangingPunct="1">
              <a:buFontTx/>
              <a:buNone/>
            </a:pPr>
            <a:r>
              <a:rPr lang="nl-NL" sz="2000" kern="0"/>
              <a:t>BUIK</a:t>
            </a:r>
          </a:p>
          <a:p>
            <a:pPr eaLnBrk="1" hangingPunct="1">
              <a:buFontTx/>
              <a:buNone/>
            </a:pPr>
            <a:r>
              <a:rPr lang="nl-NL" sz="2000" kern="0"/>
              <a:t>UI</a:t>
            </a:r>
          </a:p>
          <a:p>
            <a:pPr eaLnBrk="1" hangingPunct="1">
              <a:buFontTx/>
              <a:buNone/>
            </a:pPr>
            <a:r>
              <a:rPr lang="nl-NL" sz="2000" kern="0"/>
              <a:t>VUIL</a:t>
            </a:r>
          </a:p>
          <a:p>
            <a:pPr eaLnBrk="1" hangingPunct="1">
              <a:buFontTx/>
              <a:buNone/>
            </a:pPr>
            <a:r>
              <a:rPr lang="nl-NL" sz="2000" kern="0"/>
              <a:t>BUIL</a:t>
            </a:r>
          </a:p>
          <a:p>
            <a:pPr eaLnBrk="1" hangingPunct="1">
              <a:buFontTx/>
              <a:buNone/>
            </a:pPr>
            <a:r>
              <a:rPr lang="nl-NL" sz="2000" kern="0"/>
              <a:t>RUIS</a:t>
            </a:r>
          </a:p>
          <a:p>
            <a:pPr eaLnBrk="1" hangingPunct="1">
              <a:buFontTx/>
              <a:buNone/>
            </a:pPr>
            <a:r>
              <a:rPr lang="nl-NL" sz="2000" kern="0"/>
              <a:t>THUIS</a:t>
            </a:r>
          </a:p>
          <a:p>
            <a:pPr eaLnBrk="1" hangingPunct="1">
              <a:buFontTx/>
              <a:buNone/>
            </a:pPr>
            <a:r>
              <a:rPr lang="nl-NL" sz="2000" kern="0"/>
              <a:t>KUIP</a:t>
            </a:r>
          </a:p>
          <a:p>
            <a:pPr eaLnBrk="1" hangingPunct="1">
              <a:buFontTx/>
              <a:buNone/>
            </a:pPr>
            <a:r>
              <a:rPr lang="nl-NL" sz="2000" kern="0"/>
              <a:t>DUIN</a:t>
            </a:r>
          </a:p>
          <a:p>
            <a:pPr eaLnBrk="1" hangingPunct="1">
              <a:buFontTx/>
              <a:buNone/>
            </a:pPr>
            <a:r>
              <a:rPr lang="nl-NL" sz="2000" kern="0"/>
              <a:t>DUIK</a:t>
            </a:r>
          </a:p>
          <a:p>
            <a:pPr eaLnBrk="1" hangingPunct="1">
              <a:buFontTx/>
              <a:buNone/>
            </a:pPr>
            <a:r>
              <a:rPr lang="nl-NL" sz="2000" kern="0"/>
              <a:t>RUIT</a:t>
            </a:r>
          </a:p>
          <a:p>
            <a:pPr eaLnBrk="1" hangingPunct="1">
              <a:buFontTx/>
              <a:buNone/>
            </a:pPr>
            <a:r>
              <a:rPr lang="nl-NL" sz="2000" kern="0"/>
              <a:t>TUIN</a:t>
            </a:r>
          </a:p>
        </p:txBody>
      </p:sp>
    </p:spTree>
    <p:extLst>
      <p:ext uri="{BB962C8B-B14F-4D97-AF65-F5344CB8AC3E}">
        <p14:creationId xmlns:p14="http://schemas.microsoft.com/office/powerpoint/2010/main" val="13100278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EU / UI</a:t>
            </a:r>
          </a:p>
        </p:txBody>
      </p:sp>
      <p:sp>
        <p:nvSpPr>
          <p:cNvPr id="942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000"/>
              <a:t>REUK</a:t>
            </a:r>
          </a:p>
          <a:p>
            <a:pPr eaLnBrk="1" hangingPunct="1">
              <a:buFontTx/>
              <a:buNone/>
            </a:pPr>
            <a:r>
              <a:rPr lang="nl-NL" sz="2000"/>
              <a:t>GEUR</a:t>
            </a:r>
          </a:p>
          <a:p>
            <a:pPr eaLnBrk="1" hangingPunct="1">
              <a:buFontTx/>
              <a:buNone/>
            </a:pPr>
            <a:r>
              <a:rPr lang="nl-NL" sz="2000"/>
              <a:t>LEUK</a:t>
            </a:r>
          </a:p>
          <a:p>
            <a:pPr eaLnBrk="1" hangingPunct="1">
              <a:buFontTx/>
              <a:buNone/>
            </a:pPr>
            <a:r>
              <a:rPr lang="nl-NL" sz="2000"/>
              <a:t>NEUS</a:t>
            </a:r>
          </a:p>
          <a:p>
            <a:pPr eaLnBrk="1" hangingPunct="1">
              <a:buFontTx/>
              <a:buNone/>
            </a:pPr>
            <a:r>
              <a:rPr lang="nl-NL" sz="2000"/>
              <a:t>PEUK</a:t>
            </a:r>
          </a:p>
          <a:p>
            <a:pPr eaLnBrk="1" hangingPunct="1">
              <a:buFontTx/>
              <a:buNone/>
            </a:pPr>
            <a:r>
              <a:rPr lang="nl-NL" sz="2000"/>
              <a:t>HEUS</a:t>
            </a:r>
          </a:p>
          <a:p>
            <a:pPr eaLnBrk="1" hangingPunct="1">
              <a:buFontTx/>
              <a:buNone/>
            </a:pPr>
            <a:r>
              <a:rPr lang="nl-NL" sz="2000"/>
              <a:t>BEUK</a:t>
            </a:r>
          </a:p>
          <a:p>
            <a:pPr eaLnBrk="1" hangingPunct="1">
              <a:buFontTx/>
              <a:buNone/>
            </a:pPr>
            <a:r>
              <a:rPr lang="nl-NL" sz="2000"/>
              <a:t>DEUR</a:t>
            </a:r>
          </a:p>
          <a:p>
            <a:pPr eaLnBrk="1" hangingPunct="1">
              <a:buFontTx/>
              <a:buNone/>
            </a:pPr>
            <a:r>
              <a:rPr lang="nl-NL" sz="2000"/>
              <a:t>DEUK</a:t>
            </a:r>
          </a:p>
          <a:p>
            <a:pPr eaLnBrk="1" hangingPunct="1">
              <a:buFontTx/>
              <a:buNone/>
            </a:pPr>
            <a:r>
              <a:rPr lang="nl-NL" sz="2000"/>
              <a:t>GEUS</a:t>
            </a:r>
          </a:p>
          <a:p>
            <a:pPr eaLnBrk="1" hangingPunct="1">
              <a:buFontTx/>
              <a:buNone/>
            </a:pPr>
            <a:r>
              <a:rPr lang="nl-NL" sz="2000"/>
              <a:t>SNEU</a:t>
            </a:r>
          </a:p>
          <a:p>
            <a:pPr eaLnBrk="1" hangingPunct="1">
              <a:buFontTx/>
              <a:buNone/>
            </a:pPr>
            <a:r>
              <a:rPr lang="nl-NL" sz="2000"/>
              <a:t>KLEUM</a:t>
            </a:r>
          </a:p>
          <a:p>
            <a:pPr eaLnBrk="1" hangingPunct="1">
              <a:buFontTx/>
              <a:buNone/>
            </a:pPr>
            <a:r>
              <a:rPr lang="nl-NL" sz="2000"/>
              <a:t>PEUL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EU / UI</a:t>
            </a:r>
          </a:p>
        </p:txBody>
      </p:sp>
      <p:sp>
        <p:nvSpPr>
          <p:cNvPr id="952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000"/>
              <a:t>HUIS</a:t>
            </a:r>
          </a:p>
          <a:p>
            <a:pPr eaLnBrk="1" hangingPunct="1">
              <a:buFontTx/>
              <a:buNone/>
            </a:pPr>
            <a:r>
              <a:rPr lang="nl-NL" sz="2000"/>
              <a:t>MUIS</a:t>
            </a:r>
          </a:p>
          <a:p>
            <a:pPr eaLnBrk="1" hangingPunct="1">
              <a:buFontTx/>
              <a:buNone/>
            </a:pPr>
            <a:r>
              <a:rPr lang="nl-NL" sz="2000"/>
              <a:t>RUIL</a:t>
            </a:r>
          </a:p>
          <a:p>
            <a:pPr eaLnBrk="1" hangingPunct="1">
              <a:buFontTx/>
              <a:buNone/>
            </a:pPr>
            <a:r>
              <a:rPr lang="nl-NL" sz="2000"/>
              <a:t>BUIK</a:t>
            </a:r>
          </a:p>
          <a:p>
            <a:pPr eaLnBrk="1" hangingPunct="1">
              <a:buFontTx/>
              <a:buNone/>
            </a:pPr>
            <a:r>
              <a:rPr lang="nl-NL" sz="2000"/>
              <a:t>UI</a:t>
            </a:r>
          </a:p>
          <a:p>
            <a:pPr eaLnBrk="1" hangingPunct="1">
              <a:buFontTx/>
              <a:buNone/>
            </a:pPr>
            <a:r>
              <a:rPr lang="nl-NL" sz="2000"/>
              <a:t>VUIL</a:t>
            </a:r>
          </a:p>
          <a:p>
            <a:pPr eaLnBrk="1" hangingPunct="1">
              <a:buFontTx/>
              <a:buNone/>
            </a:pPr>
            <a:r>
              <a:rPr lang="nl-NL" sz="2000"/>
              <a:t>BUIL</a:t>
            </a:r>
          </a:p>
          <a:p>
            <a:pPr eaLnBrk="1" hangingPunct="1">
              <a:buFontTx/>
              <a:buNone/>
            </a:pPr>
            <a:r>
              <a:rPr lang="nl-NL" sz="2000"/>
              <a:t>RUIS</a:t>
            </a:r>
          </a:p>
          <a:p>
            <a:pPr eaLnBrk="1" hangingPunct="1">
              <a:buFontTx/>
              <a:buNone/>
            </a:pPr>
            <a:r>
              <a:rPr lang="nl-NL" sz="2000"/>
              <a:t>THUIS</a:t>
            </a:r>
          </a:p>
          <a:p>
            <a:pPr eaLnBrk="1" hangingPunct="1">
              <a:buFontTx/>
              <a:buNone/>
            </a:pPr>
            <a:r>
              <a:rPr lang="nl-NL" sz="2000"/>
              <a:t>KUIP</a:t>
            </a:r>
          </a:p>
          <a:p>
            <a:pPr eaLnBrk="1" hangingPunct="1">
              <a:buFontTx/>
              <a:buNone/>
            </a:pPr>
            <a:r>
              <a:rPr lang="nl-NL" sz="2000"/>
              <a:t>DUIN</a:t>
            </a:r>
          </a:p>
          <a:p>
            <a:pPr eaLnBrk="1" hangingPunct="1">
              <a:buFontTx/>
              <a:buNone/>
            </a:pPr>
            <a:r>
              <a:rPr lang="nl-NL" sz="2000"/>
              <a:t>DUIK</a:t>
            </a:r>
          </a:p>
          <a:p>
            <a:pPr eaLnBrk="1" hangingPunct="1">
              <a:buFontTx/>
              <a:buNone/>
            </a:pPr>
            <a:r>
              <a:rPr lang="nl-NL" sz="2000"/>
              <a:t>RUIT</a:t>
            </a:r>
          </a:p>
          <a:p>
            <a:pPr eaLnBrk="1" hangingPunct="1">
              <a:buFontTx/>
              <a:buNone/>
            </a:pPr>
            <a:r>
              <a:rPr lang="nl-NL" sz="2000"/>
              <a:t>TUIN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           </a:t>
            </a:r>
          </a:p>
          <a:p>
            <a:pPr marL="0" indent="0">
              <a:buNone/>
            </a:pPr>
            <a:r>
              <a:rPr lang="nl-NL" dirty="0"/>
              <a:t>                Woord van de dag:   leuk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6672"/>
            <a:ext cx="454984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5444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boksen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3492" name="Picture 4" descr="bok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33375"/>
            <a:ext cx="5075238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fietsen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4516" name="Picture 4" descr="fiet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53641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hoed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8" name="Picture 4" descr="blues%20brother%20hoed%20zw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3276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gymmen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5540" name="Picture 4" descr="gy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-100013"/>
            <a:ext cx="5610225" cy="56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/>
              <a:t>lezen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6564" name="Picture 4" descr="lez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4968875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raden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7588" name="Picture 4" descr="RA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43021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skeeleren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8612" name="Picture 4" descr="dsc059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20090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rolschaats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9636" name="Picture 4" descr="gd-asset_1322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184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5256212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spelen met poppen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0660" name="Picture 4" descr="op_bed_spelen_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33375"/>
            <a:ext cx="709295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tekenen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1684" name="Picture 4" descr="teke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4959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844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voetballen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2708" name="Picture 4" descr="voetbal-kleurplaat-voet-ster-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72136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37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helemaal</a:t>
            </a:r>
          </a:p>
          <a:p>
            <a:pPr eaLnBrk="1" hangingPunct="1">
              <a:buFontTx/>
              <a:buNone/>
            </a:pPr>
            <a:r>
              <a:rPr lang="nl-NL"/>
              <a:t>juist</a:t>
            </a:r>
          </a:p>
          <a:p>
            <a:pPr eaLnBrk="1" hangingPunct="1">
              <a:buFontTx/>
              <a:buNone/>
            </a:pPr>
            <a:r>
              <a:rPr lang="nl-NL"/>
              <a:t>leuk – niet leuk</a:t>
            </a:r>
          </a:p>
          <a:p>
            <a:pPr eaLnBrk="1" hangingPunct="1">
              <a:buFontTx/>
              <a:buNone/>
            </a:pPr>
            <a:r>
              <a:rPr lang="nl-NL"/>
              <a:t>niet</a:t>
            </a:r>
          </a:p>
          <a:p>
            <a:pPr eaLnBrk="1" hangingPunct="1">
              <a:buFontTx/>
              <a:buNone/>
            </a:pPr>
            <a:r>
              <a:rPr lang="nl-NL"/>
              <a:t>vast</a:t>
            </a:r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vind jij leuk?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/>
              <a:t>Wat gaan we doen? </a:t>
            </a:r>
            <a:r>
              <a:rPr lang="nl-NL" u="sng" dirty="0" err="1"/>
              <a:t>Woordweb</a:t>
            </a:r>
            <a:r>
              <a:rPr lang="nl-NL" u="sng" dirty="0"/>
              <a:t> maken</a:t>
            </a:r>
          </a:p>
          <a:p>
            <a:r>
              <a:rPr lang="nl-NL" dirty="0"/>
              <a:t>De leerlingen maken een eigen </a:t>
            </a:r>
            <a:r>
              <a:rPr lang="nl-NL" dirty="0" err="1"/>
              <a:t>woordweb</a:t>
            </a:r>
            <a:r>
              <a:rPr lang="nl-NL" dirty="0"/>
              <a:t> met wat zij </a:t>
            </a:r>
            <a:r>
              <a:rPr lang="nl-NL" dirty="0">
                <a:solidFill>
                  <a:srgbClr val="FF0000"/>
                </a:solidFill>
              </a:rPr>
              <a:t>leuk vinden </a:t>
            </a:r>
            <a:r>
              <a:rPr lang="nl-NL" dirty="0"/>
              <a:t>en een </a:t>
            </a:r>
            <a:r>
              <a:rPr lang="nl-NL" dirty="0" err="1"/>
              <a:t>woordweb</a:t>
            </a:r>
            <a:r>
              <a:rPr lang="nl-NL" dirty="0"/>
              <a:t> met wat zij </a:t>
            </a:r>
            <a:r>
              <a:rPr lang="nl-NL" dirty="0">
                <a:solidFill>
                  <a:srgbClr val="FF0000"/>
                </a:solidFill>
              </a:rPr>
              <a:t>niet leuk vinden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66268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14329</TotalTime>
  <Words>1219</Words>
  <Application>Microsoft Office PowerPoint</Application>
  <PresentationFormat>Diavoorstelling (4:3)</PresentationFormat>
  <Paragraphs>507</Paragraphs>
  <Slides>127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127</vt:i4>
      </vt:variant>
    </vt:vector>
  </HeadingPairs>
  <TitlesOfParts>
    <vt:vector size="130" baseType="lpstr">
      <vt:lpstr>Arial</vt:lpstr>
      <vt:lpstr>Calibri</vt:lpstr>
      <vt:lpstr>Standaardontwerp</vt:lpstr>
      <vt:lpstr>Mondeling  Nederlands</vt:lpstr>
      <vt:lpstr>Weet je nog?</vt:lpstr>
      <vt:lpstr>PowerPoint-presentatie</vt:lpstr>
      <vt:lpstr>KLANKOEFENINGEN EU / UI</vt:lpstr>
      <vt:lpstr>KLANKOEFENINGEN EU / UI</vt:lpstr>
      <vt:lpstr>Hoor je de eu of ui?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PowerPoint-presentatie</vt:lpstr>
      <vt:lpstr> Het verhaal</vt:lpstr>
      <vt:lpstr>Zinnen meer zinsdelen/werkwoorden tt</vt:lpstr>
      <vt:lpstr>Wat hebben wij geleerd?</vt:lpstr>
      <vt:lpstr>DAG 2</vt:lpstr>
      <vt:lpstr>Weet je nog?</vt:lpstr>
      <vt:lpstr> weet je nog? Het verhaal</vt:lpstr>
      <vt:lpstr>KLANKOEFENINGEN EU / UI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Laat zien…</vt:lpstr>
      <vt:lpstr>meervoud</vt:lpstr>
      <vt:lpstr>meervoud</vt:lpstr>
      <vt:lpstr>meervoud</vt:lpstr>
      <vt:lpstr>meervoud</vt:lpstr>
      <vt:lpstr>verkleinwoorden</vt:lpstr>
      <vt:lpstr>Wat hebben wij geleerd?</vt:lpstr>
      <vt:lpstr>DAG 3</vt:lpstr>
      <vt:lpstr>Weet je nog?</vt:lpstr>
      <vt:lpstr>KLANKOEFENINGEN EU / UI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JE / JOUW</vt:lpstr>
      <vt:lpstr>MIJN</vt:lpstr>
      <vt:lpstr>ZIJN / HAAR</vt:lpstr>
      <vt:lpstr>meervoud</vt:lpstr>
      <vt:lpstr>meervoud</vt:lpstr>
      <vt:lpstr>meervoud</vt:lpstr>
      <vt:lpstr>meervoud</vt:lpstr>
      <vt:lpstr>   Het verhaal</vt:lpstr>
      <vt:lpstr>Werkwoorden tt</vt:lpstr>
      <vt:lpstr>Zinnen meer zinsdelen &amp; lidw.enkelv/meerv</vt:lpstr>
      <vt:lpstr>Wat hebben wij geleerd?</vt:lpstr>
      <vt:lpstr>DAG 4</vt:lpstr>
      <vt:lpstr>Weet je nog?</vt:lpstr>
      <vt:lpstr> weet je nog? Het verhaal</vt:lpstr>
      <vt:lpstr>KLANKOEFENINGEN EU / UI</vt:lpstr>
      <vt:lpstr>KLANKOEFENINGEN EU / UI</vt:lpstr>
      <vt:lpstr>KLANKOEFENINGEN EU / UI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vind jij leuk?</vt:lpstr>
      <vt:lpstr>EEN MENING GEVEN</vt:lpstr>
      <vt:lpstr>Iets bevestigen / tegenspreken</vt:lpstr>
      <vt:lpstr>Zinnen meer zinsdelen</vt:lpstr>
      <vt:lpstr>Persoonsaanduidende woorden</vt:lpstr>
      <vt:lpstr>Wat hebben wij geleerd?</vt:lpstr>
      <vt:lpstr>DAG 5</vt:lpstr>
      <vt:lpstr>Weet je nog?</vt:lpstr>
      <vt:lpstr>KLANKOEFENINGEN EU / UI</vt:lpstr>
      <vt:lpstr>KLANKOEFENINGEN EU / UI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   Het verhaal</vt:lpstr>
      <vt:lpstr>Persoonsaanduidende woorden</vt:lpstr>
      <vt:lpstr>Wat hebben wij geleerd?</vt:lpstr>
    </vt:vector>
  </TitlesOfParts>
  <Company>Zaan Primair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kernleerkracht</dc:creator>
  <cp:lastModifiedBy>aurora smit</cp:lastModifiedBy>
  <cp:revision>139</cp:revision>
  <cp:lastPrinted>2011-03-16T08:42:26Z</cp:lastPrinted>
  <dcterms:created xsi:type="dcterms:W3CDTF">2009-11-12T12:07:49Z</dcterms:created>
  <dcterms:modified xsi:type="dcterms:W3CDTF">2016-06-26T21:28:50Z</dcterms:modified>
</cp:coreProperties>
</file>